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6" r:id="rId3"/>
    <p:sldId id="257" r:id="rId4"/>
    <p:sldId id="258" r:id="rId5"/>
    <p:sldId id="259" r:id="rId6"/>
    <p:sldId id="260" r:id="rId7"/>
    <p:sldId id="261" r:id="rId8"/>
    <p:sldId id="262" r:id="rId9"/>
    <p:sldId id="271" r:id="rId10"/>
    <p:sldId id="272" r:id="rId11"/>
    <p:sldId id="273" r:id="rId12"/>
    <p:sldId id="263" r:id="rId13"/>
    <p:sldId id="274" r:id="rId14"/>
    <p:sldId id="264" r:id="rId15"/>
    <p:sldId id="275" r:id="rId16"/>
    <p:sldId id="277" r:id="rId17"/>
    <p:sldId id="265" r:id="rId18"/>
    <p:sldId id="266" r:id="rId19"/>
    <p:sldId id="278" r:id="rId20"/>
    <p:sldId id="267" r:id="rId21"/>
    <p:sldId id="269" r:id="rId22"/>
    <p:sldId id="28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0066"/>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60"/>
  </p:normalViewPr>
  <p:slideViewPr>
    <p:cSldViewPr>
      <p:cViewPr varScale="1">
        <p:scale>
          <a:sx n="50" d="100"/>
          <a:sy n="50" d="100"/>
        </p:scale>
        <p:origin x="-571" y="-77"/>
      </p:cViewPr>
      <p:guideLst>
        <p:guide orient="horz"/>
        <p:guide/>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5B9D95-E0BE-4EBA-A5FB-5146FF7F0744}" type="datetimeFigureOut">
              <a:rPr lang="en-US" smtClean="0"/>
              <a:t>3/15/2014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FB778-2B83-4AB4-838A-77D7BB5D0141}" type="slidenum">
              <a:rPr lang="en-US" smtClean="0"/>
              <a:t>‹#›</a:t>
            </a:fld>
            <a:endParaRPr lang="en-US"/>
          </a:p>
        </p:txBody>
      </p:sp>
    </p:spTree>
    <p:extLst>
      <p:ext uri="{BB962C8B-B14F-4D97-AF65-F5344CB8AC3E}">
        <p14:creationId xmlns:p14="http://schemas.microsoft.com/office/powerpoint/2010/main" val="1279702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8FB778-2B83-4AB4-838A-77D7BB5D0141}" type="slidenum">
              <a:rPr lang="en-US" smtClean="0"/>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56DF77-0472-42D2-A17D-E12674032CB6}" type="datetimeFigureOut">
              <a:rPr lang="en-US" smtClean="0"/>
              <a:t>3/15/2014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C4973-8C75-4B47-9AE1-FB0ACC7F8ED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6DF77-0472-42D2-A17D-E12674032CB6}" type="datetimeFigureOut">
              <a:rPr lang="en-US" smtClean="0"/>
              <a:t>3/15/2014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C4973-8C75-4B47-9AE1-FB0ACC7F8ED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6DF77-0472-42D2-A17D-E12674032CB6}" type="datetimeFigureOut">
              <a:rPr lang="en-US" smtClean="0"/>
              <a:t>3/15/2014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C4973-8C75-4B47-9AE1-FB0ACC7F8ED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959319-03BA-4333-B785-507857B98F1E}" type="datetimeFigureOut">
              <a:rPr lang="en-US">
                <a:solidFill>
                  <a:prstClr val="black">
                    <a:tint val="75000"/>
                  </a:prstClr>
                </a:solidFill>
              </a:rPr>
              <a:pPr/>
              <a:t>3/15/2014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B967C2-60BE-4751-B739-D22D1E022A8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375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59319-03BA-4333-B785-507857B98F1E}" type="datetimeFigureOut">
              <a:rPr lang="en-US">
                <a:solidFill>
                  <a:prstClr val="black">
                    <a:tint val="75000"/>
                  </a:prstClr>
                </a:solidFill>
              </a:rPr>
              <a:pPr/>
              <a:t>3/15/2014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B967C2-60BE-4751-B739-D22D1E022A8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441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959319-03BA-4333-B785-507857B98F1E}" type="datetimeFigureOut">
              <a:rPr lang="en-US">
                <a:solidFill>
                  <a:prstClr val="black">
                    <a:tint val="75000"/>
                  </a:prstClr>
                </a:solidFill>
              </a:rPr>
              <a:pPr/>
              <a:t>3/15/2014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B967C2-60BE-4751-B739-D22D1E022A8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688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959319-03BA-4333-B785-507857B98F1E}" type="datetimeFigureOut">
              <a:rPr lang="en-US">
                <a:solidFill>
                  <a:prstClr val="black">
                    <a:tint val="75000"/>
                  </a:prstClr>
                </a:solidFill>
              </a:rPr>
              <a:pPr/>
              <a:t>3/15/2014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B967C2-60BE-4751-B739-D22D1E022A8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24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959319-03BA-4333-B785-507857B98F1E}" type="datetimeFigureOut">
              <a:rPr lang="en-US">
                <a:solidFill>
                  <a:prstClr val="black">
                    <a:tint val="75000"/>
                  </a:prstClr>
                </a:solidFill>
              </a:rPr>
              <a:pPr/>
              <a:t>3/15/2014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0B967C2-60BE-4751-B739-D22D1E022A8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832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959319-03BA-4333-B785-507857B98F1E}" type="datetimeFigureOut">
              <a:rPr lang="en-US">
                <a:solidFill>
                  <a:prstClr val="black">
                    <a:tint val="75000"/>
                  </a:prstClr>
                </a:solidFill>
              </a:rPr>
              <a:pPr/>
              <a:t>3/15/2014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0B967C2-60BE-4751-B739-D22D1E022A8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405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59319-03BA-4333-B785-507857B98F1E}" type="datetimeFigureOut">
              <a:rPr lang="en-US">
                <a:solidFill>
                  <a:prstClr val="black">
                    <a:tint val="75000"/>
                  </a:prstClr>
                </a:solidFill>
              </a:rPr>
              <a:pPr/>
              <a:t>3/15/2014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0B967C2-60BE-4751-B739-D22D1E022A8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945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959319-03BA-4333-B785-507857B98F1E}" type="datetimeFigureOut">
              <a:rPr lang="en-US">
                <a:solidFill>
                  <a:prstClr val="black">
                    <a:tint val="75000"/>
                  </a:prstClr>
                </a:solidFill>
              </a:rPr>
              <a:pPr/>
              <a:t>3/15/2014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B967C2-60BE-4751-B739-D22D1E022A8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262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6DF77-0472-42D2-A17D-E12674032CB6}" type="datetimeFigureOut">
              <a:rPr lang="en-US" smtClean="0"/>
              <a:t>3/15/2014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C4973-8C75-4B47-9AE1-FB0ACC7F8ED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959319-03BA-4333-B785-507857B98F1E}" type="datetimeFigureOut">
              <a:rPr lang="en-US">
                <a:solidFill>
                  <a:prstClr val="black">
                    <a:tint val="75000"/>
                  </a:prstClr>
                </a:solidFill>
              </a:rPr>
              <a:pPr/>
              <a:t>3/15/2014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B967C2-60BE-4751-B739-D22D1E022A8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473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59319-03BA-4333-B785-507857B98F1E}" type="datetimeFigureOut">
              <a:rPr lang="en-US">
                <a:solidFill>
                  <a:prstClr val="black">
                    <a:tint val="75000"/>
                  </a:prstClr>
                </a:solidFill>
              </a:rPr>
              <a:pPr/>
              <a:t>3/15/2014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B967C2-60BE-4751-B739-D22D1E022A8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118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59319-03BA-4333-B785-507857B98F1E}" type="datetimeFigureOut">
              <a:rPr lang="en-US">
                <a:solidFill>
                  <a:prstClr val="black">
                    <a:tint val="75000"/>
                  </a:prstClr>
                </a:solidFill>
              </a:rPr>
              <a:pPr/>
              <a:t>3/15/2014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B967C2-60BE-4751-B739-D22D1E022A8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202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56DF77-0472-42D2-A17D-E12674032CB6}" type="datetimeFigureOut">
              <a:rPr lang="en-US" smtClean="0"/>
              <a:t>3/15/2014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C4973-8C75-4B47-9AE1-FB0ACC7F8ED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56DF77-0472-42D2-A17D-E12674032CB6}" type="datetimeFigureOut">
              <a:rPr lang="en-US" smtClean="0"/>
              <a:t>3/15/2014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C4973-8C75-4B47-9AE1-FB0ACC7F8ED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56DF77-0472-42D2-A17D-E12674032CB6}" type="datetimeFigureOut">
              <a:rPr lang="en-US" smtClean="0"/>
              <a:t>3/15/2014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EC4973-8C75-4B47-9AE1-FB0ACC7F8ED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56DF77-0472-42D2-A17D-E12674032CB6}" type="datetimeFigureOut">
              <a:rPr lang="en-US" smtClean="0"/>
              <a:t>3/15/2014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EC4973-8C75-4B47-9AE1-FB0ACC7F8ED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6DF77-0472-42D2-A17D-E12674032CB6}" type="datetimeFigureOut">
              <a:rPr lang="en-US" smtClean="0"/>
              <a:t>3/15/2014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EC4973-8C75-4B47-9AE1-FB0ACC7F8ED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6DF77-0472-42D2-A17D-E12674032CB6}" type="datetimeFigureOut">
              <a:rPr lang="en-US" smtClean="0"/>
              <a:t>3/15/2014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C4973-8C75-4B47-9AE1-FB0ACC7F8ED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6DF77-0472-42D2-A17D-E12674032CB6}" type="datetimeFigureOut">
              <a:rPr lang="en-US" smtClean="0"/>
              <a:t>3/15/2014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C4973-8C75-4B47-9AE1-FB0ACC7F8ED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56DF77-0472-42D2-A17D-E12674032CB6}" type="datetimeFigureOut">
              <a:rPr lang="en-US" smtClean="0"/>
              <a:t>3/15/2014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EC4973-8C75-4B47-9AE1-FB0ACC7F8ED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59319-03BA-4333-B785-507857B98F1E}" type="datetimeFigureOut">
              <a:rPr lang="en-US" smtClean="0">
                <a:solidFill>
                  <a:prstClr val="black">
                    <a:tint val="75000"/>
                  </a:prstClr>
                </a:solidFill>
              </a:rPr>
              <a:pPr/>
              <a:t>3/15/2014</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B967C2-60BE-4751-B739-D22D1E022A8B}"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2307078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zeez\Desktop\1806216_slide-layout-for-powerpoint-presentation_4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4876800" y="0"/>
            <a:ext cx="4267200" cy="6858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000" b="1" cap="all" dirty="0" smtClean="0">
                <a:ln w="0"/>
                <a:solidFill>
                  <a:srgbClr val="FFFF00"/>
                </a:solidFill>
                <a:effectLst>
                  <a:reflection blurRad="12700" stA="50000" endPos="50000" dist="5000" dir="5400000" sy="-100000" rotWithShape="0"/>
                </a:effectLst>
              </a:rPr>
              <a:t>PRESENTATION </a:t>
            </a:r>
            <a:r>
              <a:rPr lang="en-US" sz="2000" b="1" cap="all" dirty="0" smtClean="0">
                <a:ln w="0"/>
                <a:solidFill>
                  <a:srgbClr val="FFFF00"/>
                </a:solidFill>
                <a:effectLst>
                  <a:reflection blurRad="12700" stA="50000" endPos="50000" dist="5000" dir="5400000" sy="-100000" rotWithShape="0"/>
                </a:effectLst>
              </a:rPr>
              <a:t>ON </a:t>
            </a:r>
            <a:r>
              <a:rPr lang="en-US" sz="2000" b="1" cap="all" dirty="0" smtClean="0">
                <a:ln w="0"/>
                <a:solidFill>
                  <a:srgbClr val="FFFF00"/>
                </a:solidFill>
                <a:effectLst>
                  <a:reflection blurRad="12700" stA="50000" endPos="50000" dist="5000" dir="5400000" sy="-100000" rotWithShape="0"/>
                </a:effectLst>
              </a:rPr>
              <a:t>CO-CURRICULUM</a:t>
            </a:r>
            <a:endParaRPr lang="en-US" sz="2000" b="1" cap="all" dirty="0">
              <a:ln w="0"/>
              <a:solidFill>
                <a:srgbClr val="FFFF00"/>
              </a:solidFill>
              <a:effectLst>
                <a:reflection blurRad="12700" stA="50000" endPos="50000" dist="5000" dir="5400000" sy="-100000" rotWithShape="0"/>
              </a:effectLst>
            </a:endParaRPr>
          </a:p>
        </p:txBody>
      </p:sp>
      <p:sp>
        <p:nvSpPr>
          <p:cNvPr id="3" name="Subtitle 2"/>
          <p:cNvSpPr>
            <a:spLocks noGrp="1"/>
          </p:cNvSpPr>
          <p:nvPr>
            <p:ph type="subTitle" idx="1"/>
          </p:nvPr>
        </p:nvSpPr>
        <p:spPr>
          <a:xfrm>
            <a:off x="76200" y="5715000"/>
            <a:ext cx="2971800" cy="1066800"/>
          </a:xfrm>
        </p:spPr>
        <p:txBody>
          <a:bodyPr>
            <a:normAutofit/>
          </a:bodyPr>
          <a:lstStyle/>
          <a:p>
            <a:endParaRPr lang="en-US" sz="2000" b="1" i="1" dirty="0" smtClean="0">
              <a:solidFill>
                <a:srgbClr val="FFFF00"/>
              </a:solidFill>
            </a:endParaRPr>
          </a:p>
          <a:p>
            <a:r>
              <a:rPr lang="en-US" sz="1400" b="1" i="1" dirty="0" smtClean="0">
                <a:solidFill>
                  <a:srgbClr val="FFFF00"/>
                </a:solidFill>
              </a:rPr>
              <a:t>BY: RANIA ALI </a:t>
            </a:r>
          </a:p>
          <a:p>
            <a:r>
              <a:rPr lang="en-US" sz="1400" b="1" i="1" dirty="0" smtClean="0">
                <a:solidFill>
                  <a:srgbClr val="FFFF00"/>
                </a:solidFill>
              </a:rPr>
              <a:t>VILLA COLLEGE</a:t>
            </a:r>
          </a:p>
          <a:p>
            <a:endParaRPr lang="en-US" sz="1400" b="1" i="1" dirty="0" smtClean="0">
              <a:solidFill>
                <a:srgbClr val="FFFF00"/>
              </a:solidFill>
            </a:endParaRPr>
          </a:p>
          <a:p>
            <a:endParaRPr lang="en-US" sz="2000" i="1" dirty="0" smtClean="0">
              <a:solidFill>
                <a:srgbClr val="FFFF00"/>
              </a:solidFill>
            </a:endParaRPr>
          </a:p>
          <a:p>
            <a:endParaRPr lang="en-US" dirty="0"/>
          </a:p>
        </p:txBody>
      </p:sp>
      <p:sp>
        <p:nvSpPr>
          <p:cNvPr id="5" name="Rectangle 4"/>
          <p:cNvSpPr/>
          <p:nvPr/>
        </p:nvSpPr>
        <p:spPr>
          <a:xfrm>
            <a:off x="381000" y="3152001"/>
            <a:ext cx="8534400" cy="769441"/>
          </a:xfrm>
          <a:prstGeom prst="rect">
            <a:avLst/>
          </a:prstGeom>
        </p:spPr>
        <p:txBody>
          <a:bodyPr wrap="square">
            <a:spAutoFit/>
          </a:bodyPr>
          <a:lstStyle/>
          <a:p>
            <a:r>
              <a:rPr lang="en-US" sz="4400" b="1" dirty="0" smtClean="0">
                <a:ln w="10541" cmpd="sng">
                  <a:solidFill>
                    <a:schemeClr val="accent1">
                      <a:shade val="88000"/>
                      <a:satMod val="110000"/>
                    </a:schemeClr>
                  </a:solidFill>
                  <a:prstDash val="solid"/>
                </a:ln>
                <a:solidFill>
                  <a:srgbClr val="FF0066"/>
                </a:solidFill>
              </a:rPr>
              <a:t>SPORTS TOURNEY FOR CUBSCOUTS</a:t>
            </a:r>
            <a:r>
              <a:rPr lang="en-US" sz="3200" b="1" i="1" dirty="0" smtClean="0">
                <a:solidFill>
                  <a:srgbClr val="FF0066"/>
                </a:solidFill>
              </a:rPr>
              <a:t> </a:t>
            </a:r>
            <a:endParaRPr lang="en-US" sz="4400" dirty="0">
              <a:solidFill>
                <a:srgbClr val="FF0066"/>
              </a:solidFill>
            </a:endParaRPr>
          </a:p>
        </p:txBody>
      </p:sp>
      <p:pic>
        <p:nvPicPr>
          <p:cNvPr id="6" name="Picture 5" descr="CubScouts.GIF"/>
          <p:cNvPicPr>
            <a:picLocks noChangeAspect="1"/>
          </p:cNvPicPr>
          <p:nvPr/>
        </p:nvPicPr>
        <p:blipFill>
          <a:blip r:embed="rId3" cstate="print"/>
          <a:stretch>
            <a:fillRect/>
          </a:stretch>
        </p:blipFill>
        <p:spPr>
          <a:xfrm>
            <a:off x="6553200" y="838200"/>
            <a:ext cx="2590800" cy="2633980"/>
          </a:xfrm>
          <a:prstGeom prst="rect">
            <a:avLst/>
          </a:prstGeom>
        </p:spPr>
      </p:pic>
      <p:pic>
        <p:nvPicPr>
          <p:cNvPr id="7" name="Picture 6" descr="IMG_5742-995x1024.jpg"/>
          <p:cNvPicPr>
            <a:picLocks noChangeAspect="1"/>
          </p:cNvPicPr>
          <p:nvPr/>
        </p:nvPicPr>
        <p:blipFill>
          <a:blip r:embed="rId4" cstate="print"/>
          <a:stretch>
            <a:fillRect/>
          </a:stretch>
        </p:blipFill>
        <p:spPr>
          <a:xfrm>
            <a:off x="5947917" y="3733801"/>
            <a:ext cx="2967483" cy="305397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04800" y="152400"/>
            <a:ext cx="8534400" cy="1446550"/>
          </a:xfrm>
          <a:prstGeom prst="rect">
            <a:avLst/>
          </a:prstGeom>
        </p:spPr>
        <p:txBody>
          <a:bodyPr wrap="square">
            <a:spAutoFit/>
          </a:bodyPr>
          <a:lstStyle/>
          <a:p>
            <a:pPr algn="ctr"/>
            <a:r>
              <a:rPr lang="en-US" sz="4400" b="1" cap="all" dirty="0">
                <a:ln w="0"/>
                <a:solidFill>
                  <a:srgbClr val="33CC33"/>
                </a:solidFill>
                <a:effectLst>
                  <a:reflection blurRad="12700" stA="50000" endPos="50000" dist="5000" dir="5400000" sy="-100000" rotWithShape="0"/>
                </a:effectLst>
              </a:rPr>
              <a:t>Debriefing and Evaluation</a:t>
            </a:r>
            <a:br>
              <a:rPr lang="en-US" sz="4400" b="1" cap="all" dirty="0">
                <a:ln w="0"/>
                <a:solidFill>
                  <a:srgbClr val="33CC33"/>
                </a:solidFill>
                <a:effectLst>
                  <a:reflection blurRad="12700" stA="50000" endPos="50000" dist="5000" dir="5400000" sy="-100000" rotWithShape="0"/>
                </a:effectLst>
              </a:rPr>
            </a:br>
            <a:endParaRPr lang="en-US" sz="4400" dirty="0">
              <a:solidFill>
                <a:srgbClr val="33CC33"/>
              </a:solidFill>
            </a:endParaRPr>
          </a:p>
        </p:txBody>
      </p:sp>
      <p:sp>
        <p:nvSpPr>
          <p:cNvPr id="7" name="Rectangle 6"/>
          <p:cNvSpPr/>
          <p:nvPr/>
        </p:nvSpPr>
        <p:spPr>
          <a:xfrm>
            <a:off x="304800" y="1443841"/>
            <a:ext cx="8534400" cy="8094524"/>
          </a:xfrm>
          <a:prstGeom prst="rect">
            <a:avLst/>
          </a:prstGeom>
        </p:spPr>
        <p:txBody>
          <a:bodyPr wrap="square">
            <a:spAutoFit/>
          </a:bodyPr>
          <a:lstStyle/>
          <a:p>
            <a:pPr algn="just">
              <a:buNone/>
            </a:pPr>
            <a:r>
              <a:rPr lang="en-US" sz="2800" b="1" dirty="0">
                <a:ln w="10541" cmpd="sng">
                  <a:solidFill>
                    <a:srgbClr val="7D7D7D">
                      <a:tint val="100000"/>
                      <a:shade val="100000"/>
                      <a:satMod val="110000"/>
                    </a:srgbClr>
                  </a:solidFill>
                  <a:prstDash val="solid"/>
                </a:ln>
                <a:solidFill>
                  <a:schemeClr val="bg1"/>
                </a:solidFill>
              </a:rPr>
              <a:t>Before the closure </a:t>
            </a:r>
            <a:r>
              <a:rPr lang="en-US" sz="2800" b="1" dirty="0" smtClean="0">
                <a:ln w="10541" cmpd="sng">
                  <a:solidFill>
                    <a:srgbClr val="7D7D7D">
                      <a:tint val="100000"/>
                      <a:shade val="100000"/>
                      <a:satMod val="110000"/>
                    </a:srgbClr>
                  </a:solidFill>
                  <a:prstDash val="solid"/>
                </a:ln>
                <a:solidFill>
                  <a:schemeClr val="bg1"/>
                </a:solidFill>
              </a:rPr>
              <a:t>the </a:t>
            </a:r>
            <a:r>
              <a:rPr lang="en-US" sz="2800" b="1" dirty="0">
                <a:ln w="10541" cmpd="sng">
                  <a:solidFill>
                    <a:srgbClr val="7D7D7D">
                      <a:tint val="100000"/>
                      <a:shade val="100000"/>
                      <a:satMod val="110000"/>
                    </a:srgbClr>
                  </a:solidFill>
                  <a:prstDash val="solid"/>
                </a:ln>
                <a:solidFill>
                  <a:schemeClr val="bg1"/>
                </a:solidFill>
              </a:rPr>
              <a:t>participants and officials will sit together and discuss the main points of the session and will get to know the things went well, and identify rooms for </a:t>
            </a:r>
            <a:r>
              <a:rPr lang="en-US" sz="2800" b="1" dirty="0" smtClean="0">
                <a:ln w="10541" cmpd="sng">
                  <a:solidFill>
                    <a:srgbClr val="7D7D7D">
                      <a:tint val="100000"/>
                      <a:shade val="100000"/>
                      <a:satMod val="110000"/>
                    </a:srgbClr>
                  </a:solidFill>
                  <a:prstDash val="solid"/>
                </a:ln>
                <a:solidFill>
                  <a:schemeClr val="bg1"/>
                </a:solidFill>
              </a:rPr>
              <a:t>improvements. The discussion includes:</a:t>
            </a:r>
          </a:p>
          <a:p>
            <a:pPr algn="just">
              <a:buNone/>
            </a:pPr>
            <a:r>
              <a:rPr lang="en-US" sz="2800" b="1" dirty="0" smtClean="0">
                <a:ln w="10541" cmpd="sng">
                  <a:solidFill>
                    <a:srgbClr val="7D7D7D">
                      <a:tint val="100000"/>
                      <a:shade val="100000"/>
                      <a:satMod val="110000"/>
                    </a:srgbClr>
                  </a:solidFill>
                  <a:prstDash val="solid"/>
                </a:ln>
                <a:solidFill>
                  <a:schemeClr val="bg1"/>
                </a:solidFill>
              </a:rPr>
              <a:t> * what </a:t>
            </a:r>
            <a:r>
              <a:rPr lang="en-US" sz="2800" b="1" dirty="0">
                <a:ln w="10541" cmpd="sng">
                  <a:solidFill>
                    <a:srgbClr val="7D7D7D">
                      <a:tint val="100000"/>
                      <a:shade val="100000"/>
                      <a:satMod val="110000"/>
                    </a:srgbClr>
                  </a:solidFill>
                  <a:prstDash val="solid"/>
                </a:ln>
                <a:solidFill>
                  <a:schemeClr val="bg1"/>
                </a:solidFill>
              </a:rPr>
              <a:t>they have learnt or how effectively and </a:t>
            </a:r>
            <a:r>
              <a:rPr lang="en-US" sz="2800" b="1" dirty="0" smtClean="0">
                <a:ln w="10541" cmpd="sng">
                  <a:solidFill>
                    <a:srgbClr val="7D7D7D">
                      <a:tint val="100000"/>
                      <a:shade val="100000"/>
                      <a:satMod val="110000"/>
                    </a:srgbClr>
                  </a:solidFill>
                  <a:prstDash val="solid"/>
                </a:ln>
                <a:solidFill>
                  <a:schemeClr val="bg1"/>
                </a:solidFill>
              </a:rPr>
              <a:t>   efficiently </a:t>
            </a:r>
            <a:r>
              <a:rPr lang="en-US" sz="2800" b="1" dirty="0">
                <a:ln w="10541" cmpd="sng">
                  <a:solidFill>
                    <a:srgbClr val="7D7D7D">
                      <a:tint val="100000"/>
                      <a:shade val="100000"/>
                      <a:satMod val="110000"/>
                    </a:srgbClr>
                  </a:solidFill>
                  <a:prstDash val="solid"/>
                </a:ln>
                <a:solidFill>
                  <a:schemeClr val="bg1"/>
                </a:solidFill>
              </a:rPr>
              <a:t>they accomplished the </a:t>
            </a:r>
            <a:r>
              <a:rPr lang="en-US" sz="2800" b="1" dirty="0" smtClean="0">
                <a:ln w="10541" cmpd="sng">
                  <a:solidFill>
                    <a:srgbClr val="7D7D7D">
                      <a:tint val="100000"/>
                      <a:shade val="100000"/>
                      <a:satMod val="110000"/>
                    </a:srgbClr>
                  </a:solidFill>
                  <a:prstDash val="solid"/>
                </a:ln>
                <a:solidFill>
                  <a:schemeClr val="bg1"/>
                </a:solidFill>
              </a:rPr>
              <a:t>duties</a:t>
            </a:r>
          </a:p>
          <a:p>
            <a:pPr algn="just">
              <a:buNone/>
            </a:pPr>
            <a:r>
              <a:rPr lang="en-US" sz="2800" b="1" dirty="0" smtClean="0">
                <a:ln w="10541" cmpd="sng">
                  <a:solidFill>
                    <a:srgbClr val="7D7D7D">
                      <a:tint val="100000"/>
                      <a:shade val="100000"/>
                      <a:satMod val="110000"/>
                    </a:srgbClr>
                  </a:solidFill>
                  <a:prstDash val="solid"/>
                </a:ln>
                <a:solidFill>
                  <a:schemeClr val="bg1"/>
                </a:solidFill>
              </a:rPr>
              <a:t> * identify </a:t>
            </a:r>
            <a:r>
              <a:rPr lang="en-US" sz="2800" b="1" dirty="0">
                <a:ln w="10541" cmpd="sng">
                  <a:solidFill>
                    <a:srgbClr val="7D7D7D">
                      <a:tint val="100000"/>
                      <a:shade val="100000"/>
                      <a:satMod val="110000"/>
                    </a:srgbClr>
                  </a:solidFill>
                  <a:prstDash val="solid"/>
                </a:ln>
                <a:solidFill>
                  <a:schemeClr val="bg1"/>
                </a:solidFill>
              </a:rPr>
              <a:t>the hardest thing to achieve </a:t>
            </a:r>
            <a:endParaRPr lang="en-US" sz="2800" b="1" dirty="0" smtClean="0">
              <a:ln w="10541" cmpd="sng">
                <a:solidFill>
                  <a:srgbClr val="7D7D7D">
                    <a:tint val="100000"/>
                    <a:shade val="100000"/>
                    <a:satMod val="110000"/>
                  </a:srgbClr>
                </a:solidFill>
                <a:prstDash val="solid"/>
              </a:ln>
              <a:solidFill>
                <a:schemeClr val="bg1"/>
              </a:solidFill>
            </a:endParaRPr>
          </a:p>
          <a:p>
            <a:pPr algn="just">
              <a:buNone/>
            </a:pPr>
            <a:r>
              <a:rPr lang="en-US" sz="2800" b="1" dirty="0" smtClean="0">
                <a:ln w="10541" cmpd="sng">
                  <a:solidFill>
                    <a:srgbClr val="7D7D7D">
                      <a:tint val="100000"/>
                      <a:shade val="100000"/>
                      <a:satMod val="110000"/>
                    </a:srgbClr>
                  </a:solidFill>
                  <a:prstDash val="solid"/>
                </a:ln>
                <a:solidFill>
                  <a:schemeClr val="bg1"/>
                </a:solidFill>
              </a:rPr>
              <a:t> * how </a:t>
            </a:r>
            <a:r>
              <a:rPr lang="en-US" sz="2800" b="1" dirty="0">
                <a:ln w="10541" cmpd="sng">
                  <a:solidFill>
                    <a:srgbClr val="7D7D7D">
                      <a:tint val="100000"/>
                      <a:shade val="100000"/>
                      <a:satMod val="110000"/>
                    </a:srgbClr>
                  </a:solidFill>
                  <a:prstDash val="solid"/>
                </a:ln>
                <a:solidFill>
                  <a:schemeClr val="bg1"/>
                </a:solidFill>
              </a:rPr>
              <a:t>well they got along with each </a:t>
            </a:r>
            <a:r>
              <a:rPr lang="en-US" sz="2800" b="1" dirty="0" smtClean="0">
                <a:ln w="10541" cmpd="sng">
                  <a:solidFill>
                    <a:srgbClr val="7D7D7D">
                      <a:tint val="100000"/>
                      <a:shade val="100000"/>
                      <a:satMod val="110000"/>
                    </a:srgbClr>
                  </a:solidFill>
                  <a:prstDash val="solid"/>
                </a:ln>
                <a:solidFill>
                  <a:schemeClr val="bg1"/>
                </a:solidFill>
              </a:rPr>
              <a:t>other</a:t>
            </a:r>
          </a:p>
          <a:p>
            <a:pPr algn="just">
              <a:buNone/>
            </a:pPr>
            <a:r>
              <a:rPr lang="en-US" sz="2800" b="1" dirty="0" smtClean="0">
                <a:ln w="10541" cmpd="sng">
                  <a:solidFill>
                    <a:srgbClr val="7D7D7D">
                      <a:tint val="100000"/>
                      <a:shade val="100000"/>
                      <a:satMod val="110000"/>
                    </a:srgbClr>
                  </a:solidFill>
                  <a:prstDash val="solid"/>
                </a:ln>
                <a:solidFill>
                  <a:schemeClr val="bg1"/>
                </a:solidFill>
              </a:rPr>
              <a:t> * the </a:t>
            </a:r>
            <a:r>
              <a:rPr lang="en-US" sz="2800" b="1" dirty="0">
                <a:ln w="10541" cmpd="sng">
                  <a:solidFill>
                    <a:srgbClr val="7D7D7D">
                      <a:tint val="100000"/>
                      <a:shade val="100000"/>
                      <a:satMod val="110000"/>
                    </a:srgbClr>
                  </a:solidFill>
                  <a:prstDash val="solid"/>
                </a:ln>
                <a:solidFill>
                  <a:schemeClr val="bg1"/>
                </a:solidFill>
              </a:rPr>
              <a:t>skills they would prefer </a:t>
            </a:r>
            <a:r>
              <a:rPr lang="en-US" sz="2800" b="1" dirty="0" smtClean="0">
                <a:ln w="10541" cmpd="sng">
                  <a:solidFill>
                    <a:srgbClr val="7D7D7D">
                      <a:tint val="100000"/>
                      <a:shade val="100000"/>
                      <a:satMod val="110000"/>
                    </a:srgbClr>
                  </a:solidFill>
                  <a:prstDash val="solid"/>
                </a:ln>
                <a:solidFill>
                  <a:schemeClr val="bg1"/>
                </a:solidFill>
              </a:rPr>
              <a:t>for next outing</a:t>
            </a:r>
          </a:p>
          <a:p>
            <a:pPr algn="just">
              <a:buNone/>
            </a:pPr>
            <a:r>
              <a:rPr lang="en-US" sz="2800" b="1" dirty="0" smtClean="0">
                <a:ln w="10541" cmpd="sng">
                  <a:solidFill>
                    <a:srgbClr val="7D7D7D">
                      <a:tint val="100000"/>
                      <a:shade val="100000"/>
                      <a:satMod val="110000"/>
                    </a:srgbClr>
                  </a:solidFill>
                  <a:prstDash val="solid"/>
                </a:ln>
                <a:solidFill>
                  <a:schemeClr val="bg1"/>
                </a:solidFill>
              </a:rPr>
              <a:t> * additional </a:t>
            </a:r>
            <a:r>
              <a:rPr lang="en-US" sz="2800" b="1" dirty="0">
                <a:ln w="10541" cmpd="sng">
                  <a:solidFill>
                    <a:srgbClr val="7D7D7D">
                      <a:tint val="100000"/>
                      <a:shade val="100000"/>
                      <a:satMod val="110000"/>
                    </a:srgbClr>
                  </a:solidFill>
                  <a:prstDash val="solid"/>
                </a:ln>
                <a:solidFill>
                  <a:schemeClr val="bg1"/>
                </a:solidFill>
              </a:rPr>
              <a:t>resources needed </a:t>
            </a:r>
            <a:endParaRPr lang="en-US" sz="2800" b="1" dirty="0" smtClean="0">
              <a:ln w="10541" cmpd="sng">
                <a:solidFill>
                  <a:srgbClr val="7D7D7D">
                    <a:tint val="100000"/>
                    <a:shade val="100000"/>
                    <a:satMod val="110000"/>
                  </a:srgbClr>
                </a:solidFill>
                <a:prstDash val="solid"/>
              </a:ln>
              <a:solidFill>
                <a:schemeClr val="bg1"/>
              </a:solidFill>
            </a:endParaRPr>
          </a:p>
          <a:p>
            <a:pPr algn="just">
              <a:buNone/>
            </a:pPr>
            <a:r>
              <a:rPr lang="en-US" sz="2800" b="1" dirty="0" smtClean="0">
                <a:ln w="10541" cmpd="sng">
                  <a:solidFill>
                    <a:srgbClr val="7D7D7D">
                      <a:tint val="100000"/>
                      <a:shade val="100000"/>
                      <a:satMod val="110000"/>
                    </a:srgbClr>
                  </a:solidFill>
                  <a:prstDash val="solid"/>
                </a:ln>
                <a:solidFill>
                  <a:schemeClr val="bg1"/>
                </a:solidFill>
              </a:rPr>
              <a:t> * the </a:t>
            </a:r>
            <a:r>
              <a:rPr lang="en-US" sz="2800" b="1" dirty="0">
                <a:ln w="10541" cmpd="sng">
                  <a:solidFill>
                    <a:srgbClr val="7D7D7D">
                      <a:tint val="100000"/>
                      <a:shade val="100000"/>
                      <a:satMod val="110000"/>
                    </a:srgbClr>
                  </a:solidFill>
                  <a:prstDash val="solid"/>
                </a:ln>
                <a:solidFill>
                  <a:schemeClr val="bg1"/>
                </a:solidFill>
              </a:rPr>
              <a:t>next venue for such a program.</a:t>
            </a:r>
          </a:p>
          <a:p>
            <a:pPr algn="just">
              <a:buNone/>
            </a:pPr>
            <a:r>
              <a:rPr lang="en-US" sz="3200" b="1" dirty="0">
                <a:ln w="10541" cmpd="sng">
                  <a:solidFill>
                    <a:srgbClr val="7D7D7D">
                      <a:tint val="100000"/>
                      <a:shade val="100000"/>
                      <a:satMod val="110000"/>
                    </a:srgbClr>
                  </a:solidFill>
                  <a:prstDash val="solid"/>
                </a:ln>
                <a:solidFill>
                  <a:schemeClr val="bg1"/>
                </a:solidFill>
              </a:rPr>
              <a:t>    </a:t>
            </a:r>
            <a:endParaRPr lang="en-US" b="1" dirty="0">
              <a:ln w="10541" cmpd="sng">
                <a:solidFill>
                  <a:srgbClr val="7D7D7D">
                    <a:tint val="100000"/>
                    <a:shade val="100000"/>
                    <a:satMod val="110000"/>
                  </a:srgbClr>
                </a:solidFill>
                <a:prstDash val="solid"/>
              </a:ln>
              <a:solidFill>
                <a:schemeClr val="bg1"/>
              </a:solidFill>
            </a:endParaRPr>
          </a:p>
          <a:p>
            <a:pPr>
              <a:buNone/>
            </a:pPr>
            <a:endParaRPr lang="en-US" b="1" dirty="0" smtClean="0">
              <a:ln w="10541" cmpd="sng">
                <a:solidFill>
                  <a:srgbClr val="7D7D7D">
                    <a:tint val="100000"/>
                    <a:shade val="100000"/>
                    <a:satMod val="110000"/>
                  </a:srgbClr>
                </a:solidFill>
                <a:prstDash val="solid"/>
              </a:ln>
              <a:solidFill>
                <a:schemeClr val="bg1"/>
              </a:solidFill>
            </a:endParaRPr>
          </a:p>
          <a:p>
            <a:pPr>
              <a:buNone/>
            </a:pPr>
            <a:endParaRPr lang="en-US" b="1" dirty="0">
              <a:ln w="10541" cmpd="sng">
                <a:solidFill>
                  <a:srgbClr val="7D7D7D">
                    <a:tint val="100000"/>
                    <a:shade val="100000"/>
                    <a:satMod val="110000"/>
                  </a:srgbClr>
                </a:solidFill>
                <a:prstDash val="solid"/>
              </a:ln>
              <a:solidFill>
                <a:schemeClr val="bg1"/>
              </a:solidFill>
            </a:endParaRPr>
          </a:p>
          <a:p>
            <a:pPr>
              <a:buNone/>
            </a:pPr>
            <a:endParaRPr lang="en-US" b="1" dirty="0" smtClean="0">
              <a:ln w="10541" cmpd="sng">
                <a:solidFill>
                  <a:srgbClr val="7D7D7D">
                    <a:tint val="100000"/>
                    <a:shade val="100000"/>
                    <a:satMod val="110000"/>
                  </a:srgbClr>
                </a:solidFill>
                <a:prstDash val="solid"/>
              </a:ln>
              <a:solidFill>
                <a:schemeClr val="bg1"/>
              </a:solidFill>
            </a:endParaRPr>
          </a:p>
          <a:p>
            <a:pPr>
              <a:buNone/>
            </a:pPr>
            <a:endParaRPr lang="en-US" b="1" dirty="0">
              <a:ln w="10541" cmpd="sng">
                <a:solidFill>
                  <a:srgbClr val="7D7D7D">
                    <a:tint val="100000"/>
                    <a:shade val="100000"/>
                    <a:satMod val="110000"/>
                  </a:srgbClr>
                </a:solidFill>
                <a:prstDash val="solid"/>
              </a:ln>
              <a:solidFill>
                <a:schemeClr val="bg1"/>
              </a:solidFill>
            </a:endParaRPr>
          </a:p>
          <a:p>
            <a:pPr>
              <a:buNone/>
            </a:pPr>
            <a:endParaRPr lang="en-US" b="1" dirty="0" smtClean="0">
              <a:ln w="10541" cmpd="sng">
                <a:solidFill>
                  <a:srgbClr val="7D7D7D">
                    <a:tint val="100000"/>
                    <a:shade val="100000"/>
                    <a:satMod val="110000"/>
                  </a:srgbClr>
                </a:solidFill>
                <a:prstDash val="solid"/>
              </a:ln>
              <a:solidFill>
                <a:schemeClr val="bg1"/>
              </a:solidFill>
            </a:endParaRPr>
          </a:p>
          <a:p>
            <a:pPr>
              <a:buNone/>
            </a:pPr>
            <a:endParaRPr lang="en-US" b="1" dirty="0">
              <a:ln w="10541" cmpd="sng">
                <a:solidFill>
                  <a:srgbClr val="7D7D7D">
                    <a:tint val="100000"/>
                    <a:shade val="100000"/>
                    <a:satMod val="110000"/>
                  </a:srgbClr>
                </a:solidFill>
                <a:prstDash val="solid"/>
              </a:ln>
              <a:solidFill>
                <a:schemeClr val="bg1"/>
              </a:solidFill>
            </a:endParaRPr>
          </a:p>
          <a:p>
            <a:pPr>
              <a:buNone/>
            </a:pPr>
            <a:endParaRPr lang="en-US" b="1" dirty="0" smtClean="0">
              <a:ln w="10541" cmpd="sng">
                <a:solidFill>
                  <a:srgbClr val="7D7D7D">
                    <a:tint val="100000"/>
                    <a:shade val="100000"/>
                    <a:satMod val="110000"/>
                  </a:srgbClr>
                </a:solidFill>
                <a:prstDash val="solid"/>
              </a:ln>
              <a:solidFill>
                <a:schemeClr val="bg1"/>
              </a:solidFill>
            </a:endParaRPr>
          </a:p>
          <a:p>
            <a:pPr>
              <a:buNone/>
            </a:pPr>
            <a:endParaRPr lang="en-US" b="1" dirty="0">
              <a:ln w="10541" cmpd="sng">
                <a:solidFill>
                  <a:srgbClr val="7D7D7D">
                    <a:tint val="100000"/>
                    <a:shade val="100000"/>
                    <a:satMod val="110000"/>
                  </a:srgbClr>
                </a:solidFill>
                <a:prstDash val="solid"/>
              </a:ln>
              <a:solidFill>
                <a:schemeClr val="bg1"/>
              </a:solidFill>
            </a:endParaRPr>
          </a:p>
          <a:p>
            <a:pPr>
              <a:buNone/>
            </a:pPr>
            <a:endParaRPr lang="en-US" b="1" dirty="0" smtClean="0">
              <a:ln w="10541" cmpd="sng">
                <a:solidFill>
                  <a:srgbClr val="7D7D7D">
                    <a:tint val="100000"/>
                    <a:shade val="100000"/>
                    <a:satMod val="110000"/>
                  </a:srgbClr>
                </a:solidFill>
                <a:prstDash val="solid"/>
              </a:ln>
              <a:solidFill>
                <a:schemeClr val="bg1"/>
              </a:solidFill>
            </a:endParaRPr>
          </a:p>
          <a:p>
            <a:pPr>
              <a:buNone/>
            </a:pPr>
            <a:endParaRPr lang="en-US" b="1" dirty="0">
              <a:ln w="10541" cmpd="sng">
                <a:solidFill>
                  <a:srgbClr val="7D7D7D">
                    <a:tint val="100000"/>
                    <a:shade val="100000"/>
                    <a:satMod val="110000"/>
                  </a:srgbClr>
                </a:solidFill>
                <a:prstDash val="solid"/>
              </a:ln>
              <a:solidFill>
                <a:schemeClr val="bg1"/>
              </a:solidFill>
            </a:endParaRPr>
          </a:p>
        </p:txBody>
      </p:sp>
    </p:spTree>
    <p:extLst>
      <p:ext uri="{BB962C8B-B14F-4D97-AF65-F5344CB8AC3E}">
        <p14:creationId xmlns:p14="http://schemas.microsoft.com/office/powerpoint/2010/main" val="1961509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zeez\Desktop\1806216_slide-layout-for-powerpoint-presentation_4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0"/>
            <a:ext cx="8229600" cy="18288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5400" b="1" i="1" cap="all" dirty="0" smtClean="0">
                <a:ln w="0"/>
                <a:solidFill>
                  <a:srgbClr val="FFFF00"/>
                </a:solidFill>
                <a:effectLst>
                  <a:reflection blurRad="12700" stA="50000" endPos="50000" dist="5000" dir="5400000" sy="-100000" rotWithShape="0"/>
                </a:effectLst>
              </a:rPr>
              <a:t>Shotball</a:t>
            </a:r>
            <a:r>
              <a:rPr lang="en-US" sz="5400" b="1" cap="all" dirty="0" smtClean="0">
                <a:ln w="0"/>
                <a:solidFill>
                  <a:srgbClr val="FFFF00"/>
                </a:solidFill>
                <a:effectLst>
                  <a:reflection blurRad="12700" stA="50000" endPos="50000" dist="5000" dir="5400000" sy="-100000" rotWithShape="0"/>
                </a:effectLst>
              </a:rPr>
              <a:t/>
            </a:r>
            <a:br>
              <a:rPr lang="en-US" sz="5400" b="1" cap="all" dirty="0" smtClean="0">
                <a:ln w="0"/>
                <a:solidFill>
                  <a:srgbClr val="FFFF00"/>
                </a:solidFill>
                <a:effectLst>
                  <a:reflection blurRad="12700" stA="50000" endPos="50000" dist="5000" dir="5400000" sy="-100000" rotWithShape="0"/>
                </a:effectLst>
              </a:rPr>
            </a:br>
            <a:endParaRPr lang="en-US" sz="5400" b="1" cap="all" dirty="0">
              <a:ln w="0"/>
              <a:solidFill>
                <a:srgbClr val="FFFF00"/>
              </a:solidFill>
              <a:effectLst>
                <a:reflection blurRad="12700" stA="50000" endPos="50000" dist="5000" dir="5400000" sy="-100000" rotWithShape="0"/>
              </a:effectLst>
            </a:endParaRPr>
          </a:p>
        </p:txBody>
      </p:sp>
      <p:sp>
        <p:nvSpPr>
          <p:cNvPr id="3" name="Content Placeholder 2"/>
          <p:cNvSpPr>
            <a:spLocks noGrp="1"/>
          </p:cNvSpPr>
          <p:nvPr>
            <p:ph idx="1"/>
          </p:nvPr>
        </p:nvSpPr>
        <p:spPr>
          <a:xfrm>
            <a:off x="0" y="1676400"/>
            <a:ext cx="9144000" cy="6019800"/>
          </a:xfrm>
        </p:spPr>
        <p:txBody>
          <a:bodyPr>
            <a:noAutofit/>
          </a:bodyPr>
          <a:lstStyle/>
          <a:p>
            <a:pPr>
              <a:buFont typeface="Wingdings" pitchFamily="2" charset="2"/>
              <a:buChar char="v"/>
            </a:pPr>
            <a:r>
              <a:rPr lang="en-US" sz="2000" b="1" dirty="0" smtClean="0">
                <a:ln w="10541" cmpd="sng">
                  <a:solidFill>
                    <a:srgbClr val="7D7D7D">
                      <a:tint val="100000"/>
                      <a:shade val="100000"/>
                      <a:satMod val="110000"/>
                    </a:srgbClr>
                  </a:solidFill>
                  <a:prstDash val="solid"/>
                </a:ln>
                <a:solidFill>
                  <a:srgbClr val="FFFF00"/>
                </a:solidFill>
              </a:rPr>
              <a:t>Objectives</a:t>
            </a:r>
            <a:r>
              <a:rPr lang="en-US" sz="2000" b="1" dirty="0">
                <a:ln w="10541" cmpd="sng">
                  <a:solidFill>
                    <a:srgbClr val="7D7D7D">
                      <a:tint val="100000"/>
                      <a:shade val="100000"/>
                      <a:satMod val="110000"/>
                    </a:srgbClr>
                  </a:solidFill>
                  <a:prstDash val="solid"/>
                </a:ln>
                <a:solidFill>
                  <a:srgbClr val="FFFF00"/>
                </a:solidFill>
              </a:rPr>
              <a:t>: </a:t>
            </a:r>
            <a:r>
              <a:rPr lang="en-US" sz="2000" b="1" dirty="0">
                <a:ln w="10541" cmpd="sng">
                  <a:solidFill>
                    <a:srgbClr val="7D7D7D">
                      <a:tint val="100000"/>
                      <a:shade val="100000"/>
                      <a:satMod val="110000"/>
                    </a:srgbClr>
                  </a:solidFill>
                  <a:prstDash val="solid"/>
                </a:ln>
                <a:solidFill>
                  <a:schemeClr val="bg1"/>
                </a:solidFill>
              </a:rPr>
              <a:t>to pass the ball successfully for 10 times and win a goal to score one point or to pass the ball successfully for 12 times and win two goals to score two points</a:t>
            </a:r>
          </a:p>
          <a:p>
            <a:pPr>
              <a:buFont typeface="Wingdings" pitchFamily="2" charset="2"/>
              <a:buChar char="v"/>
            </a:pPr>
            <a:r>
              <a:rPr lang="en-US" sz="2000" b="1" dirty="0">
                <a:ln w="10541" cmpd="sng">
                  <a:solidFill>
                    <a:srgbClr val="7D7D7D">
                      <a:tint val="100000"/>
                      <a:shade val="100000"/>
                      <a:satMod val="110000"/>
                    </a:srgbClr>
                  </a:solidFill>
                  <a:prstDash val="solid"/>
                </a:ln>
                <a:solidFill>
                  <a:srgbClr val="FFFF00"/>
                </a:solidFill>
              </a:rPr>
              <a:t>Resources: </a:t>
            </a:r>
            <a:r>
              <a:rPr lang="en-US" sz="2000" b="1" dirty="0">
                <a:ln w="10541" cmpd="sng">
                  <a:solidFill>
                    <a:srgbClr val="7D7D7D">
                      <a:tint val="100000"/>
                      <a:shade val="100000"/>
                      <a:satMod val="110000"/>
                    </a:srgbClr>
                  </a:solidFill>
                  <a:prstDash val="solid"/>
                </a:ln>
                <a:solidFill>
                  <a:schemeClr val="bg1"/>
                </a:solidFill>
              </a:rPr>
              <a:t>Basketball or netball or any kind of ball of that size, twin </a:t>
            </a:r>
            <a:r>
              <a:rPr lang="en-US" sz="2000" b="1" dirty="0" smtClean="0">
                <a:ln w="10541" cmpd="sng">
                  <a:solidFill>
                    <a:srgbClr val="7D7D7D">
                      <a:tint val="100000"/>
                      <a:shade val="100000"/>
                      <a:satMod val="110000"/>
                    </a:srgbClr>
                  </a:solidFill>
                  <a:prstDash val="solid"/>
                </a:ln>
                <a:solidFill>
                  <a:schemeClr val="bg1"/>
                </a:solidFill>
              </a:rPr>
              <a:t>rings</a:t>
            </a:r>
          </a:p>
          <a:p>
            <a:pPr>
              <a:buFont typeface="Wingdings" pitchFamily="2" charset="2"/>
              <a:buChar char="v"/>
            </a:pPr>
            <a:endParaRPr lang="en-US" sz="2000" b="1" dirty="0">
              <a:ln w="10541" cmpd="sng">
                <a:solidFill>
                  <a:srgbClr val="7D7D7D">
                    <a:tint val="100000"/>
                    <a:shade val="100000"/>
                    <a:satMod val="110000"/>
                  </a:srgbClr>
                </a:solidFill>
                <a:prstDash val="solid"/>
              </a:ln>
              <a:solidFill>
                <a:schemeClr val="bg1"/>
              </a:solidFill>
            </a:endParaRPr>
          </a:p>
          <a:p>
            <a:pPr>
              <a:buNone/>
            </a:pPr>
            <a:r>
              <a:rPr lang="en-US" sz="2000" b="1" dirty="0" smtClean="0">
                <a:ln w="10541" cmpd="sng">
                  <a:solidFill>
                    <a:srgbClr val="7D7D7D">
                      <a:tint val="100000"/>
                      <a:shade val="100000"/>
                      <a:satMod val="110000"/>
                    </a:srgbClr>
                  </a:solidFill>
                  <a:prstDash val="solid"/>
                </a:ln>
                <a:solidFill>
                  <a:schemeClr val="bg1"/>
                </a:solidFill>
              </a:rPr>
              <a:t>       This </a:t>
            </a:r>
            <a:r>
              <a:rPr lang="en-US" sz="2000" b="1" dirty="0">
                <a:ln w="10541" cmpd="sng">
                  <a:solidFill>
                    <a:srgbClr val="7D7D7D">
                      <a:tint val="100000"/>
                      <a:shade val="100000"/>
                      <a:satMod val="110000"/>
                    </a:srgbClr>
                  </a:solidFill>
                  <a:prstDash val="solid"/>
                </a:ln>
                <a:solidFill>
                  <a:schemeClr val="bg1"/>
                </a:solidFill>
              </a:rPr>
              <a:t>sport is a modified and a combination of both netball and basketball’s rules and skills. The game is played between two teams in a competitive environment to improve their coordination skills. </a:t>
            </a:r>
            <a:endParaRPr lang="en-US" sz="2000" b="1" dirty="0" smtClean="0">
              <a:ln w="10541" cmpd="sng">
                <a:solidFill>
                  <a:srgbClr val="7D7D7D">
                    <a:tint val="100000"/>
                    <a:shade val="100000"/>
                    <a:satMod val="110000"/>
                  </a:srgbClr>
                </a:solidFill>
                <a:prstDash val="solid"/>
              </a:ln>
              <a:solidFill>
                <a:schemeClr val="bg1"/>
              </a:solidFill>
            </a:endParaRPr>
          </a:p>
          <a:p>
            <a:pPr>
              <a:buNone/>
            </a:pPr>
            <a:r>
              <a:rPr lang="en-US" sz="2000" b="1" dirty="0" smtClean="0">
                <a:ln w="10541" cmpd="sng">
                  <a:solidFill>
                    <a:srgbClr val="7D7D7D">
                      <a:tint val="100000"/>
                      <a:shade val="100000"/>
                      <a:satMod val="110000"/>
                    </a:srgbClr>
                  </a:solidFill>
                  <a:prstDash val="solid"/>
                </a:ln>
                <a:solidFill>
                  <a:schemeClr val="bg1"/>
                </a:solidFill>
              </a:rPr>
              <a:t>       </a:t>
            </a:r>
            <a:endParaRPr lang="en-US" sz="2000" b="1" dirty="0">
              <a:ln w="10541" cmpd="sng">
                <a:solidFill>
                  <a:srgbClr val="7D7D7D">
                    <a:tint val="100000"/>
                    <a:shade val="100000"/>
                    <a:satMod val="110000"/>
                  </a:srgbClr>
                </a:solidFill>
                <a:prstDash val="solid"/>
              </a:ln>
              <a:solidFill>
                <a:schemeClr val="bg1"/>
              </a:solidFill>
            </a:endParaRPr>
          </a:p>
          <a:p>
            <a:pPr>
              <a:buFont typeface="Wingdings" pitchFamily="2" charset="2"/>
              <a:buChar char="v"/>
            </a:pPr>
            <a:r>
              <a:rPr lang="en-US" sz="2000" b="1" dirty="0">
                <a:ln w="10541" cmpd="sng">
                  <a:solidFill>
                    <a:srgbClr val="7D7D7D">
                      <a:tint val="100000"/>
                      <a:shade val="100000"/>
                      <a:satMod val="110000"/>
                    </a:srgbClr>
                  </a:solidFill>
                  <a:prstDash val="solid"/>
                </a:ln>
                <a:solidFill>
                  <a:srgbClr val="FFFF00"/>
                </a:solidFill>
              </a:rPr>
              <a:t>Safety considerations: </a:t>
            </a:r>
            <a:r>
              <a:rPr lang="en-US" sz="2000" b="1" dirty="0">
                <a:ln w="10541" cmpd="sng">
                  <a:solidFill>
                    <a:srgbClr val="7D7D7D">
                      <a:tint val="100000"/>
                      <a:shade val="100000"/>
                      <a:satMod val="110000"/>
                    </a:srgbClr>
                  </a:solidFill>
                  <a:prstDash val="solid"/>
                </a:ln>
                <a:solidFill>
                  <a:schemeClr val="bg1"/>
                </a:solidFill>
              </a:rPr>
              <a:t>As there is lot of players, to avoid injuries avoid playing roughly.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90600"/>
            <a:ext cx="67818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555163" y="304800"/>
            <a:ext cx="2109873"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smtClean="0">
                <a:ln>
                  <a:noFill/>
                </a:ln>
                <a:solidFill>
                  <a:prstClr val="black"/>
                </a:solidFill>
                <a:effectLst/>
                <a:uLnTx/>
                <a:uFillTx/>
                <a:ea typeface="+mj-ea"/>
                <a:cs typeface="+mj-cs"/>
              </a:rPr>
              <a:t>Shotball</a:t>
            </a: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4220711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zeez\Desktop\1806216_slide-layout-for-powerpoint-presentation_4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6000" b="1" i="1" cap="all" dirty="0" smtClean="0">
                <a:ln w="0"/>
                <a:solidFill>
                  <a:srgbClr val="FFFF00"/>
                </a:solidFill>
                <a:effectLst>
                  <a:reflection blurRad="12700" stA="50000" endPos="50000" dist="5000" dir="5400000" sy="-100000" rotWithShape="0"/>
                </a:effectLst>
              </a:rPr>
              <a:t>Sightless soccer</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0" y="1371600"/>
            <a:ext cx="8915400" cy="5486400"/>
          </a:xfrm>
        </p:spPr>
        <p:txBody>
          <a:bodyPr>
            <a:normAutofit fontScale="77500" lnSpcReduction="20000"/>
          </a:bodyPr>
          <a:lstStyle/>
          <a:p>
            <a:pPr>
              <a:buFont typeface="Wingdings" pitchFamily="2" charset="2"/>
              <a:buChar char="v"/>
            </a:pPr>
            <a:r>
              <a:rPr lang="en-US" b="1" dirty="0" smtClean="0">
                <a:solidFill>
                  <a:srgbClr val="FF0066"/>
                </a:solidFill>
              </a:rPr>
              <a:t>Objectives</a:t>
            </a:r>
            <a:r>
              <a:rPr lang="en-US" b="1" dirty="0">
                <a:solidFill>
                  <a:srgbClr val="FF0066"/>
                </a:solidFill>
              </a:rPr>
              <a:t>: </a:t>
            </a:r>
            <a:r>
              <a:rPr lang="en-US" dirty="0">
                <a:solidFill>
                  <a:schemeClr val="bg1"/>
                </a:solidFill>
              </a:rPr>
              <a:t>To pass the ball to the opponents side and hit the bar to score.</a:t>
            </a:r>
          </a:p>
          <a:p>
            <a:pPr>
              <a:buFont typeface="Wingdings" pitchFamily="2" charset="2"/>
              <a:buChar char="v"/>
            </a:pPr>
            <a:r>
              <a:rPr lang="en-US" b="1" dirty="0">
                <a:solidFill>
                  <a:srgbClr val="FF0066"/>
                </a:solidFill>
              </a:rPr>
              <a:t>Resources: </a:t>
            </a:r>
            <a:r>
              <a:rPr lang="en-US" dirty="0">
                <a:solidFill>
                  <a:schemeClr val="bg1"/>
                </a:solidFill>
              </a:rPr>
              <a:t>football, blind folds, rattle ball </a:t>
            </a:r>
          </a:p>
          <a:p>
            <a:pPr algn="just">
              <a:buNone/>
            </a:pPr>
            <a:r>
              <a:rPr lang="en-US" dirty="0" smtClean="0">
                <a:solidFill>
                  <a:schemeClr val="bg1"/>
                </a:solidFill>
              </a:rPr>
              <a:t>     This </a:t>
            </a:r>
            <a:r>
              <a:rPr lang="en-US" dirty="0">
                <a:solidFill>
                  <a:schemeClr val="bg1"/>
                </a:solidFill>
              </a:rPr>
              <a:t>sport is a modification of blind soccer. According to </a:t>
            </a:r>
            <a:r>
              <a:rPr lang="en-US" dirty="0" err="1">
                <a:solidFill>
                  <a:schemeClr val="bg1"/>
                </a:solidFill>
              </a:rPr>
              <a:t>Byl</a:t>
            </a:r>
            <a:r>
              <a:rPr lang="en-US" dirty="0">
                <a:solidFill>
                  <a:schemeClr val="bg1"/>
                </a:solidFill>
              </a:rPr>
              <a:t>, J. (2002), blind soccer is played by half of the team blindfolded and other half without blindfold, and players walk with the ball to reduce risk.  However in sightless soccer, of the five players four players of the team will be blindfolded and one without blind fold (leader) and players can run with the ball if they have confidence.</a:t>
            </a:r>
          </a:p>
          <a:p>
            <a:pPr algn="just">
              <a:buNone/>
            </a:pPr>
            <a:r>
              <a:rPr lang="en-US" dirty="0" smtClean="0">
                <a:solidFill>
                  <a:schemeClr val="bg1"/>
                </a:solidFill>
              </a:rPr>
              <a:t>     As </a:t>
            </a:r>
            <a:r>
              <a:rPr lang="en-US" dirty="0">
                <a:solidFill>
                  <a:schemeClr val="bg1"/>
                </a:solidFill>
              </a:rPr>
              <a:t>there will be no goals, players have to pass the ball to the opponent’s side and hit the bar to score. The one who is without blind fold will communicate others to ensure for the right direction to kick the ball.</a:t>
            </a:r>
          </a:p>
          <a:p>
            <a:pPr>
              <a:buFont typeface="Wingdings" pitchFamily="2" charset="2"/>
              <a:buChar char="v"/>
            </a:pPr>
            <a:r>
              <a:rPr lang="en-US" b="1" dirty="0">
                <a:solidFill>
                  <a:srgbClr val="FF0066"/>
                </a:solidFill>
              </a:rPr>
              <a:t>Safety considerations: </a:t>
            </a:r>
            <a:r>
              <a:rPr lang="en-US" dirty="0">
                <a:solidFill>
                  <a:schemeClr val="bg1"/>
                </a:solidFill>
              </a:rPr>
              <a:t>As most players are blind folded caution them to pay attention to the leader and coaches.</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Sightless soccer</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688" y="481013"/>
            <a:ext cx="6778625" cy="589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188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C:\Users\azeez\Desktop\1806216_slide-layout-for-powerpoint-presentation_4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685800" y="228600"/>
            <a:ext cx="8001000" cy="769441"/>
          </a:xfrm>
          <a:prstGeom prst="rect">
            <a:avLst/>
          </a:prstGeom>
        </p:spPr>
        <p:txBody>
          <a:bodyPr wrap="square">
            <a:spAutoFit/>
          </a:bodyPr>
          <a:lstStyle/>
          <a:p>
            <a:pPr algn="ctr"/>
            <a:r>
              <a:rPr lang="en-US" sz="4400" b="1" i="1" u="sng" cap="all" dirty="0">
                <a:ln w="0"/>
                <a:solidFill>
                  <a:srgbClr val="FFFF00"/>
                </a:solidFill>
                <a:effectLst>
                  <a:reflection blurRad="12700" stA="50000" endPos="50000" dist="5000" dir="5400000" sy="-100000" rotWithShape="0"/>
                </a:effectLst>
              </a:rPr>
              <a:t>Frisbee throwing</a:t>
            </a:r>
            <a:endParaRPr lang="en-US" sz="4400" dirty="0"/>
          </a:p>
        </p:txBody>
      </p:sp>
      <p:sp>
        <p:nvSpPr>
          <p:cNvPr id="7" name="Rectangle 6"/>
          <p:cNvSpPr/>
          <p:nvPr/>
        </p:nvSpPr>
        <p:spPr>
          <a:xfrm>
            <a:off x="228600" y="1295400"/>
            <a:ext cx="8795657" cy="5401479"/>
          </a:xfrm>
          <a:prstGeom prst="rect">
            <a:avLst/>
          </a:prstGeom>
        </p:spPr>
        <p:txBody>
          <a:bodyPr wrap="square">
            <a:spAutoFit/>
          </a:bodyPr>
          <a:lstStyle/>
          <a:p>
            <a:pPr>
              <a:buFont typeface="Wingdings" pitchFamily="2" charset="2"/>
              <a:buChar char="v"/>
            </a:pPr>
            <a:r>
              <a:rPr lang="en-US" sz="2300" b="1" dirty="0">
                <a:ln w="10541" cmpd="sng">
                  <a:solidFill>
                    <a:srgbClr val="7D7D7D">
                      <a:tint val="100000"/>
                      <a:shade val="100000"/>
                      <a:satMod val="110000"/>
                    </a:srgbClr>
                  </a:solidFill>
                  <a:prstDash val="solid"/>
                </a:ln>
                <a:solidFill>
                  <a:srgbClr val="FF0066"/>
                </a:solidFill>
              </a:rPr>
              <a:t>Objectives: </a:t>
            </a:r>
            <a:r>
              <a:rPr lang="en-US" sz="2300" b="1" dirty="0">
                <a:ln w="10541" cmpd="sng">
                  <a:solidFill>
                    <a:srgbClr val="7D7D7D">
                      <a:tint val="100000"/>
                      <a:shade val="100000"/>
                      <a:satMod val="110000"/>
                    </a:srgbClr>
                  </a:solidFill>
                  <a:prstDash val="solid"/>
                </a:ln>
                <a:solidFill>
                  <a:schemeClr val="bg1"/>
                </a:solidFill>
              </a:rPr>
              <a:t>To throw Frisbee to the opponent’s goal</a:t>
            </a:r>
          </a:p>
          <a:p>
            <a:pPr>
              <a:buFont typeface="Wingdings" pitchFamily="2" charset="2"/>
              <a:buChar char="v"/>
            </a:pPr>
            <a:r>
              <a:rPr lang="en-US" sz="2300" b="1" dirty="0">
                <a:ln w="10541" cmpd="sng">
                  <a:solidFill>
                    <a:srgbClr val="7D7D7D">
                      <a:tint val="100000"/>
                      <a:shade val="100000"/>
                      <a:satMod val="110000"/>
                    </a:srgbClr>
                  </a:solidFill>
                  <a:prstDash val="solid"/>
                </a:ln>
                <a:solidFill>
                  <a:srgbClr val="FF0066"/>
                </a:solidFill>
              </a:rPr>
              <a:t>Resources: </a:t>
            </a:r>
            <a:r>
              <a:rPr lang="en-US" sz="2300" b="1" dirty="0">
                <a:ln w="10541" cmpd="sng">
                  <a:solidFill>
                    <a:srgbClr val="7D7D7D">
                      <a:tint val="100000"/>
                      <a:shade val="100000"/>
                      <a:satMod val="110000"/>
                    </a:srgbClr>
                  </a:solidFill>
                  <a:prstDash val="solid"/>
                </a:ln>
                <a:solidFill>
                  <a:schemeClr val="bg1"/>
                </a:solidFill>
              </a:rPr>
              <a:t>Frisbee/flying disk, 2 goals (fixed 3ft above the ground)</a:t>
            </a:r>
          </a:p>
          <a:p>
            <a:pPr algn="just">
              <a:buNone/>
            </a:pPr>
            <a:r>
              <a:rPr lang="en-US" sz="2300" b="1" dirty="0">
                <a:ln w="10541" cmpd="sng">
                  <a:solidFill>
                    <a:srgbClr val="7D7D7D">
                      <a:tint val="100000"/>
                      <a:shade val="100000"/>
                      <a:satMod val="110000"/>
                    </a:srgbClr>
                  </a:solidFill>
                  <a:prstDash val="solid"/>
                </a:ln>
                <a:solidFill>
                  <a:schemeClr val="bg1"/>
                </a:solidFill>
              </a:rPr>
              <a:t>     This is a modification of Ultimate which is played between two teams of seven players on a large rectangular pitch. According to WFDF Rules of Ultimate 2009, a line drawn across the pitch at either end creates two "end zones" (like in American Football), which is the goal-scoring areas. A goal is scored when a team completes a pass to a player standing in the end zone and players cannot run with the disc. Players have to a stop and throw it to another player. </a:t>
            </a:r>
          </a:p>
          <a:p>
            <a:pPr algn="just">
              <a:buNone/>
            </a:pPr>
            <a:r>
              <a:rPr lang="en-US" sz="2300" b="1" dirty="0">
                <a:ln w="10541" cmpd="sng">
                  <a:solidFill>
                    <a:srgbClr val="7D7D7D">
                      <a:tint val="100000"/>
                      <a:shade val="100000"/>
                      <a:satMod val="110000"/>
                    </a:srgbClr>
                  </a:solidFill>
                  <a:prstDash val="solid"/>
                </a:ln>
                <a:solidFill>
                  <a:schemeClr val="bg1"/>
                </a:solidFill>
              </a:rPr>
              <a:t>      However, this game will be played in a circular pitch where two goals fixed 3ft above from the ground. Players can’t run with the Frisbee but they can take 3 steps. A goalie will be there unlike Ultimate. Players will throw Frisbee to the opponent’s goal to score. </a:t>
            </a:r>
          </a:p>
          <a:p>
            <a:pPr algn="just">
              <a:buFont typeface="Wingdings" pitchFamily="2" charset="2"/>
              <a:buChar char="v"/>
            </a:pPr>
            <a:r>
              <a:rPr lang="en-US" sz="2300" b="1" dirty="0">
                <a:ln w="10541" cmpd="sng">
                  <a:solidFill>
                    <a:srgbClr val="7D7D7D">
                      <a:tint val="100000"/>
                      <a:shade val="100000"/>
                      <a:satMod val="110000"/>
                    </a:srgbClr>
                  </a:solidFill>
                  <a:prstDash val="solid"/>
                </a:ln>
                <a:solidFill>
                  <a:srgbClr val="FF0066"/>
                </a:solidFill>
              </a:rPr>
              <a:t>Safety considerations:  </a:t>
            </a:r>
            <a:r>
              <a:rPr lang="en-US" sz="2300" b="1" dirty="0">
                <a:ln w="10541" cmpd="sng">
                  <a:solidFill>
                    <a:srgbClr val="7D7D7D">
                      <a:tint val="100000"/>
                      <a:shade val="100000"/>
                      <a:satMod val="110000"/>
                    </a:srgbClr>
                  </a:solidFill>
                  <a:prstDash val="solid"/>
                </a:ln>
                <a:solidFill>
                  <a:schemeClr val="bg1"/>
                </a:solidFill>
              </a:rPr>
              <a:t>As there are lots of players, to avoid injuries avoid playing roughly</a:t>
            </a:r>
            <a:r>
              <a:rPr lang="en-US" sz="2300" b="1" dirty="0" smtClean="0">
                <a:ln w="10541" cmpd="sng">
                  <a:solidFill>
                    <a:srgbClr val="7D7D7D">
                      <a:tint val="100000"/>
                      <a:shade val="100000"/>
                      <a:satMod val="110000"/>
                    </a:srgbClr>
                  </a:solidFill>
                  <a:prstDash val="solid"/>
                </a:ln>
                <a:solidFill>
                  <a:schemeClr val="bg1"/>
                </a:solidFill>
              </a:rPr>
              <a:t>.</a:t>
            </a:r>
          </a:p>
        </p:txBody>
      </p:sp>
    </p:spTree>
    <p:extLst>
      <p:ext uri="{BB962C8B-B14F-4D97-AF65-F5344CB8AC3E}">
        <p14:creationId xmlns:p14="http://schemas.microsoft.com/office/powerpoint/2010/main" val="497006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143000"/>
            <a:ext cx="5867399"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219200" y="533400"/>
            <a:ext cx="6172200" cy="76944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smtClean="0">
                <a:ln>
                  <a:noFill/>
                </a:ln>
                <a:solidFill>
                  <a:prstClr val="black"/>
                </a:solidFill>
                <a:effectLst/>
                <a:uLnTx/>
                <a:uFillTx/>
                <a:ea typeface="+mj-ea"/>
                <a:cs typeface="+mj-cs"/>
              </a:rPr>
              <a:t>Frisbee throwing</a:t>
            </a:r>
            <a:endParaRPr kumimoji="0" lang="en-US" sz="1800" b="0" i="0" u="none" strike="noStrike" kern="0" cap="none" spc="0" normalizeH="0" baseline="0" noProof="0" dirty="0" smtClean="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zeez\Desktop\1806216_slide-layout-for-powerpoint-presentation_4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0"/>
            <a:ext cx="8229600" cy="16002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5400" b="1" cap="all" dirty="0" smtClean="0">
                <a:ln w="0"/>
                <a:solidFill>
                  <a:srgbClr val="FFFF00"/>
                </a:solidFill>
                <a:effectLst>
                  <a:reflection blurRad="12700" stA="50000" endPos="50000" dist="5000" dir="5400000" sy="-100000" rotWithShape="0"/>
                </a:effectLst>
              </a:rPr>
              <a:t/>
            </a:r>
            <a:br>
              <a:rPr lang="en-US" sz="5400" b="1" cap="all" dirty="0" smtClean="0">
                <a:ln w="0"/>
                <a:solidFill>
                  <a:srgbClr val="FFFF00"/>
                </a:solidFill>
                <a:effectLst>
                  <a:reflection blurRad="12700" stA="50000" endPos="50000" dist="5000" dir="5400000" sy="-100000" rotWithShape="0"/>
                </a:effectLst>
              </a:rPr>
            </a:br>
            <a:endParaRPr lang="en-US" sz="5400" b="1" cap="all" dirty="0">
              <a:ln w="0"/>
              <a:solidFill>
                <a:srgbClr val="FFFF00"/>
              </a:solidFill>
              <a:effectLst>
                <a:reflection blurRad="12700" stA="50000" endPos="50000" dist="5000" dir="5400000" sy="-100000" rotWithShape="0"/>
              </a:effectLst>
            </a:endParaRPr>
          </a:p>
        </p:txBody>
      </p:sp>
      <p:sp>
        <p:nvSpPr>
          <p:cNvPr id="3" name="Content Placeholder 2"/>
          <p:cNvSpPr>
            <a:spLocks noGrp="1"/>
          </p:cNvSpPr>
          <p:nvPr>
            <p:ph idx="1"/>
          </p:nvPr>
        </p:nvSpPr>
        <p:spPr>
          <a:xfrm>
            <a:off x="0" y="1219200"/>
            <a:ext cx="9144000" cy="5638800"/>
          </a:xfrm>
        </p:spPr>
        <p:txBody>
          <a:bodyPr>
            <a:noAutofit/>
          </a:bodyPr>
          <a:lstStyle/>
          <a:p>
            <a:pPr algn="just">
              <a:buFont typeface="Wingdings" pitchFamily="2" charset="2"/>
              <a:buChar char="v"/>
            </a:pPr>
            <a:r>
              <a:rPr lang="en-US" sz="2600" b="1" dirty="0">
                <a:ln w="10541" cmpd="sng">
                  <a:solidFill>
                    <a:srgbClr val="7D7D7D">
                      <a:tint val="100000"/>
                      <a:shade val="100000"/>
                      <a:satMod val="110000"/>
                    </a:srgbClr>
                  </a:solidFill>
                  <a:prstDash val="solid"/>
                </a:ln>
                <a:solidFill>
                  <a:srgbClr val="FF0066"/>
                </a:solidFill>
              </a:rPr>
              <a:t>Objectives: </a:t>
            </a:r>
            <a:r>
              <a:rPr lang="en-US" sz="2600" b="1" dirty="0">
                <a:ln w="10541" cmpd="sng">
                  <a:solidFill>
                    <a:srgbClr val="7D7D7D">
                      <a:tint val="100000"/>
                      <a:shade val="100000"/>
                      <a:satMod val="110000"/>
                    </a:srgbClr>
                  </a:solidFill>
                  <a:prstDash val="solid"/>
                </a:ln>
                <a:solidFill>
                  <a:schemeClr val="bg1"/>
                </a:solidFill>
              </a:rPr>
              <a:t>To pass the rope beyond </a:t>
            </a:r>
            <a:r>
              <a:rPr lang="en-US" sz="2600" b="1" dirty="0" smtClean="0">
                <a:ln w="10541" cmpd="sng">
                  <a:solidFill>
                    <a:srgbClr val="7D7D7D">
                      <a:tint val="100000"/>
                      <a:shade val="100000"/>
                      <a:satMod val="110000"/>
                    </a:srgbClr>
                  </a:solidFill>
                  <a:prstDash val="solid"/>
                </a:ln>
                <a:solidFill>
                  <a:schemeClr val="bg1"/>
                </a:solidFill>
              </a:rPr>
              <a:t>the </a:t>
            </a:r>
            <a:r>
              <a:rPr lang="en-US" sz="2600" b="1" dirty="0">
                <a:ln w="10541" cmpd="sng">
                  <a:solidFill>
                    <a:srgbClr val="7D7D7D">
                      <a:tint val="100000"/>
                      <a:shade val="100000"/>
                      <a:satMod val="110000"/>
                    </a:srgbClr>
                  </a:solidFill>
                  <a:prstDash val="solid"/>
                </a:ln>
                <a:solidFill>
                  <a:schemeClr val="bg1"/>
                </a:solidFill>
              </a:rPr>
              <a:t>marked/ end line</a:t>
            </a:r>
          </a:p>
          <a:p>
            <a:pPr algn="just">
              <a:buFont typeface="Wingdings" pitchFamily="2" charset="2"/>
              <a:buChar char="v"/>
            </a:pPr>
            <a:r>
              <a:rPr lang="en-US" sz="2600" b="1" dirty="0">
                <a:ln w="10541" cmpd="sng">
                  <a:solidFill>
                    <a:srgbClr val="7D7D7D">
                      <a:tint val="100000"/>
                      <a:shade val="100000"/>
                      <a:satMod val="110000"/>
                    </a:srgbClr>
                  </a:solidFill>
                  <a:prstDash val="solid"/>
                </a:ln>
                <a:solidFill>
                  <a:srgbClr val="FF0066"/>
                </a:solidFill>
              </a:rPr>
              <a:t>Resources: </a:t>
            </a:r>
            <a:r>
              <a:rPr lang="en-US" sz="2600" b="1" dirty="0">
                <a:ln w="10541" cmpd="sng">
                  <a:solidFill>
                    <a:srgbClr val="7D7D7D">
                      <a:tint val="100000"/>
                      <a:shade val="100000"/>
                      <a:satMod val="110000"/>
                    </a:srgbClr>
                  </a:solidFill>
                  <a:prstDash val="solid"/>
                </a:ln>
                <a:solidFill>
                  <a:schemeClr val="bg1"/>
                </a:solidFill>
              </a:rPr>
              <a:t>3 ropes of 10 feet, 1 rope of 6 feet</a:t>
            </a:r>
          </a:p>
          <a:p>
            <a:pPr algn="just">
              <a:buNone/>
            </a:pPr>
            <a:r>
              <a:rPr lang="en-US" sz="2600" b="1" dirty="0">
                <a:ln w="10541" cmpd="sng">
                  <a:solidFill>
                    <a:srgbClr val="7D7D7D">
                      <a:tint val="100000"/>
                      <a:shade val="100000"/>
                      <a:satMod val="110000"/>
                    </a:srgbClr>
                  </a:solidFill>
                  <a:prstDash val="solid"/>
                </a:ln>
                <a:solidFill>
                  <a:schemeClr val="bg1"/>
                </a:solidFill>
              </a:rPr>
              <a:t>    Normally tug of war is performed by two teams lining up and pulling in a single rope. However, in triangular tug of war cub scouts will tie knots and make an equilateral triangle and the long rope will be knotted at the corners. Three teams will pull and the team that can pass the opponents marked/ end line will win. </a:t>
            </a:r>
            <a:endParaRPr lang="en-US" sz="2600" b="1" dirty="0" smtClean="0">
              <a:ln w="10541" cmpd="sng">
                <a:solidFill>
                  <a:srgbClr val="7D7D7D">
                    <a:tint val="100000"/>
                    <a:shade val="100000"/>
                    <a:satMod val="110000"/>
                  </a:srgbClr>
                </a:solidFill>
                <a:prstDash val="solid"/>
              </a:ln>
              <a:solidFill>
                <a:schemeClr val="bg1"/>
              </a:solidFill>
            </a:endParaRPr>
          </a:p>
          <a:p>
            <a:pPr algn="just">
              <a:buNone/>
            </a:pPr>
            <a:endParaRPr lang="en-US" sz="2600" b="1" dirty="0">
              <a:ln w="10541" cmpd="sng">
                <a:solidFill>
                  <a:srgbClr val="7D7D7D">
                    <a:tint val="100000"/>
                    <a:shade val="100000"/>
                    <a:satMod val="110000"/>
                  </a:srgbClr>
                </a:solidFill>
                <a:prstDash val="solid"/>
              </a:ln>
              <a:solidFill>
                <a:schemeClr val="bg1"/>
              </a:solidFill>
            </a:endParaRPr>
          </a:p>
          <a:p>
            <a:pPr algn="just">
              <a:buFont typeface="Wingdings" pitchFamily="2" charset="2"/>
              <a:buChar char="v"/>
            </a:pPr>
            <a:r>
              <a:rPr lang="en-US" sz="2600" b="1" dirty="0">
                <a:ln w="10541" cmpd="sng">
                  <a:solidFill>
                    <a:srgbClr val="7D7D7D">
                      <a:tint val="100000"/>
                      <a:shade val="100000"/>
                      <a:satMod val="110000"/>
                    </a:srgbClr>
                  </a:solidFill>
                  <a:prstDash val="solid"/>
                </a:ln>
                <a:solidFill>
                  <a:srgbClr val="FF0066"/>
                </a:solidFill>
              </a:rPr>
              <a:t>Safety considerations: </a:t>
            </a:r>
            <a:r>
              <a:rPr lang="en-US" sz="2600" b="1" dirty="0">
                <a:ln w="10541" cmpd="sng">
                  <a:solidFill>
                    <a:srgbClr val="7D7D7D">
                      <a:tint val="100000"/>
                      <a:shade val="100000"/>
                      <a:satMod val="110000"/>
                    </a:srgbClr>
                  </a:solidFill>
                  <a:prstDash val="solid"/>
                </a:ln>
                <a:solidFill>
                  <a:schemeClr val="bg1"/>
                </a:solidFill>
              </a:rPr>
              <a:t>Surrounding area must be cleared, to reduce injuries of the winning team, because they will be moving back and they might lean on things and injure.</a:t>
            </a:r>
          </a:p>
          <a:p>
            <a:endParaRPr lang="en-US" sz="2200" dirty="0">
              <a:solidFill>
                <a:schemeClr val="bg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12" y="-43543"/>
            <a:ext cx="86137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5438" y="487363"/>
            <a:ext cx="5951537" cy="588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95438" y="304800"/>
            <a:ext cx="6176962" cy="76944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smtClean="0">
                <a:ln>
                  <a:noFill/>
                </a:ln>
                <a:solidFill>
                  <a:prstClr val="black"/>
                </a:solidFill>
                <a:effectLst/>
                <a:uLnTx/>
                <a:uFillTx/>
                <a:ea typeface="+mj-ea"/>
                <a:cs typeface="+mj-cs"/>
              </a:rPr>
              <a:t>Triangular tug of war</a:t>
            </a: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931389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zeez\Desktop\1806216_slide-layout-for-powerpoint-presentation_4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6000" b="1" i="1" u="sng" cap="all" dirty="0" smtClean="0">
                <a:ln w="0"/>
                <a:solidFill>
                  <a:srgbClr val="FFFF00"/>
                </a:solidFill>
                <a:effectLst>
                  <a:reflection blurRad="12700" stA="50000" endPos="50000" dist="5000" dir="5400000" sy="-100000" rotWithShape="0"/>
                </a:effectLst>
              </a:rPr>
              <a:t>Net divers</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0" y="1066800"/>
            <a:ext cx="9144000" cy="5791200"/>
          </a:xfrm>
        </p:spPr>
        <p:txBody>
          <a:bodyPr>
            <a:normAutofit/>
          </a:bodyPr>
          <a:lstStyle/>
          <a:p>
            <a:pPr>
              <a:buFont typeface="Wingdings" pitchFamily="2" charset="2"/>
              <a:buChar char="v"/>
            </a:pPr>
            <a:r>
              <a:rPr lang="en-US" b="1" dirty="0" smtClean="0">
                <a:ln w="10541" cmpd="sng">
                  <a:solidFill>
                    <a:srgbClr val="7D7D7D">
                      <a:tint val="100000"/>
                      <a:shade val="100000"/>
                      <a:satMod val="110000"/>
                    </a:srgbClr>
                  </a:solidFill>
                  <a:prstDash val="solid"/>
                </a:ln>
                <a:solidFill>
                  <a:srgbClr val="FF0066"/>
                </a:solidFill>
              </a:rPr>
              <a:t>Objectives</a:t>
            </a:r>
            <a:r>
              <a:rPr lang="en-US" b="1" dirty="0">
                <a:ln w="10541" cmpd="sng">
                  <a:solidFill>
                    <a:srgbClr val="7D7D7D">
                      <a:tint val="100000"/>
                      <a:shade val="100000"/>
                      <a:satMod val="110000"/>
                    </a:srgbClr>
                  </a:solidFill>
                  <a:prstDash val="solid"/>
                </a:ln>
                <a:solidFill>
                  <a:srgbClr val="FF0066"/>
                </a:solidFill>
              </a:rPr>
              <a:t>: </a:t>
            </a:r>
            <a:r>
              <a:rPr lang="en-US" b="1" dirty="0">
                <a:ln w="10541" cmpd="sng">
                  <a:solidFill>
                    <a:srgbClr val="7D7D7D">
                      <a:tint val="100000"/>
                      <a:shade val="100000"/>
                      <a:satMod val="110000"/>
                    </a:srgbClr>
                  </a:solidFill>
                  <a:prstDash val="solid"/>
                </a:ln>
                <a:solidFill>
                  <a:schemeClr val="bg1"/>
                </a:solidFill>
              </a:rPr>
              <a:t>work as a team and form different shapes on and under the net by climbing on it.</a:t>
            </a:r>
          </a:p>
          <a:p>
            <a:pPr>
              <a:buFont typeface="Wingdings" pitchFamily="2" charset="2"/>
              <a:buChar char="v"/>
            </a:pPr>
            <a:r>
              <a:rPr lang="en-US" b="1" dirty="0">
                <a:ln w="10541" cmpd="sng">
                  <a:solidFill>
                    <a:srgbClr val="7D7D7D">
                      <a:tint val="100000"/>
                      <a:shade val="100000"/>
                      <a:satMod val="110000"/>
                    </a:srgbClr>
                  </a:solidFill>
                  <a:prstDash val="solid"/>
                </a:ln>
                <a:solidFill>
                  <a:srgbClr val="FF0066"/>
                </a:solidFill>
              </a:rPr>
              <a:t>Resources: </a:t>
            </a:r>
            <a:r>
              <a:rPr lang="en-US" b="1" dirty="0">
                <a:ln w="10541" cmpd="sng">
                  <a:solidFill>
                    <a:srgbClr val="7D7D7D">
                      <a:tint val="100000"/>
                      <a:shade val="100000"/>
                      <a:satMod val="110000"/>
                    </a:srgbClr>
                  </a:solidFill>
                  <a:prstDash val="solid"/>
                </a:ln>
                <a:solidFill>
                  <a:schemeClr val="bg1"/>
                </a:solidFill>
              </a:rPr>
              <a:t>Strong cargo net, poles to hold the four corners of the net, bed</a:t>
            </a:r>
          </a:p>
          <a:p>
            <a:pPr>
              <a:buNone/>
            </a:pPr>
            <a:r>
              <a:rPr lang="en-US" b="1" dirty="0">
                <a:ln w="10541" cmpd="sng">
                  <a:solidFill>
                    <a:srgbClr val="7D7D7D">
                      <a:tint val="100000"/>
                      <a:shade val="100000"/>
                      <a:satMod val="110000"/>
                    </a:srgbClr>
                  </a:solidFill>
                  <a:prstDash val="solid"/>
                </a:ln>
                <a:solidFill>
                  <a:schemeClr val="bg1"/>
                </a:solidFill>
              </a:rPr>
              <a:t> </a:t>
            </a:r>
            <a:r>
              <a:rPr lang="en-US" b="1" dirty="0" smtClean="0">
                <a:ln w="10541" cmpd="sng">
                  <a:solidFill>
                    <a:srgbClr val="7D7D7D">
                      <a:tint val="100000"/>
                      <a:shade val="100000"/>
                      <a:satMod val="110000"/>
                    </a:srgbClr>
                  </a:solidFill>
                  <a:prstDash val="solid"/>
                </a:ln>
                <a:solidFill>
                  <a:schemeClr val="bg1"/>
                </a:solidFill>
              </a:rPr>
              <a:t>   This </a:t>
            </a:r>
            <a:r>
              <a:rPr lang="en-US" b="1" dirty="0">
                <a:ln w="10541" cmpd="sng">
                  <a:solidFill>
                    <a:srgbClr val="7D7D7D">
                      <a:tint val="100000"/>
                      <a:shade val="100000"/>
                      <a:satMod val="110000"/>
                    </a:srgbClr>
                  </a:solidFill>
                  <a:prstDash val="solid"/>
                </a:ln>
                <a:solidFill>
                  <a:schemeClr val="bg1"/>
                </a:solidFill>
              </a:rPr>
              <a:t>idea is taken from skydiving, where sky divers get out from the plan and form different shapes in the air. Here the students will be instructed to form various shapes by holding body parts of </a:t>
            </a:r>
            <a:r>
              <a:rPr lang="en-US" b="1" dirty="0" smtClean="0">
                <a:ln w="10541" cmpd="sng">
                  <a:solidFill>
                    <a:srgbClr val="7D7D7D">
                      <a:tint val="100000"/>
                      <a:shade val="100000"/>
                      <a:satMod val="110000"/>
                    </a:srgbClr>
                  </a:solidFill>
                  <a:prstDash val="solid"/>
                </a:ln>
                <a:solidFill>
                  <a:schemeClr val="bg1"/>
                </a:solidFill>
              </a:rPr>
              <a:t>others or according to their choice. </a:t>
            </a:r>
            <a:r>
              <a:rPr lang="en-US" b="1" dirty="0">
                <a:ln w="10541" cmpd="sng">
                  <a:solidFill>
                    <a:srgbClr val="7D7D7D">
                      <a:tint val="100000"/>
                      <a:shade val="100000"/>
                      <a:satMod val="110000"/>
                    </a:srgbClr>
                  </a:solidFill>
                  <a:prstDash val="solid"/>
                </a:ln>
                <a:solidFill>
                  <a:schemeClr val="bg1"/>
                </a:solidFill>
              </a:rPr>
              <a:t>Therefore students </a:t>
            </a:r>
            <a:r>
              <a:rPr lang="en-US" b="1" dirty="0" smtClean="0">
                <a:ln w="10541" cmpd="sng">
                  <a:solidFill>
                    <a:srgbClr val="7D7D7D">
                      <a:tint val="100000"/>
                      <a:shade val="100000"/>
                      <a:satMod val="110000"/>
                    </a:srgbClr>
                  </a:solidFill>
                  <a:prstDash val="solid"/>
                </a:ln>
                <a:solidFill>
                  <a:schemeClr val="bg1"/>
                </a:solidFill>
              </a:rPr>
              <a:t>have to </a:t>
            </a:r>
            <a:r>
              <a:rPr lang="en-US" b="1" dirty="0">
                <a:ln w="10541" cmpd="sng">
                  <a:solidFill>
                    <a:srgbClr val="7D7D7D">
                      <a:tint val="100000"/>
                      <a:shade val="100000"/>
                      <a:satMod val="110000"/>
                    </a:srgbClr>
                  </a:solidFill>
                  <a:prstDash val="solid"/>
                </a:ln>
                <a:solidFill>
                  <a:schemeClr val="bg1"/>
                </a:solidFill>
              </a:rPr>
              <a:t>communicate and identify their positions.</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zeez\Desktop\1806216_slide-layout-for-powerpoint-presentation_4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0"/>
            <a:ext cx="9144000" cy="17526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5400" b="1" cap="all" dirty="0">
                <a:ln w="0"/>
                <a:solidFill>
                  <a:srgbClr val="FFFF00"/>
                </a:solidFill>
                <a:effectLst>
                  <a:reflection blurRad="12700" stA="50000" endPos="50000" dist="5000" dir="5400000" sy="-100000" rotWithShape="0"/>
                </a:effectLst>
              </a:rPr>
              <a:t>Introduction</a:t>
            </a:r>
            <a:br>
              <a:rPr lang="en-US" sz="5400" b="1" cap="all" dirty="0">
                <a:ln w="0"/>
                <a:solidFill>
                  <a:srgbClr val="FFFF00"/>
                </a:solidFill>
                <a:effectLst>
                  <a:reflection blurRad="12700" stA="50000" endPos="50000" dist="5000" dir="5400000" sy="-100000" rotWithShape="0"/>
                </a:effectLst>
              </a:rPr>
            </a:br>
            <a:endParaRPr lang="en-US" sz="5400" b="1" cap="all" dirty="0">
              <a:ln w="0"/>
              <a:solidFill>
                <a:srgbClr val="FFFF00"/>
              </a:solidFill>
              <a:effectLst>
                <a:reflection blurRad="12700" stA="50000" endPos="50000" dist="5000" dir="5400000" sy="-100000" rotWithShape="0"/>
              </a:effectLst>
            </a:endParaRPr>
          </a:p>
        </p:txBody>
      </p:sp>
      <p:sp>
        <p:nvSpPr>
          <p:cNvPr id="5" name="Content Placeholder 4"/>
          <p:cNvSpPr>
            <a:spLocks noGrp="1"/>
          </p:cNvSpPr>
          <p:nvPr>
            <p:ph idx="1"/>
          </p:nvPr>
        </p:nvSpPr>
        <p:spPr>
          <a:xfrm>
            <a:off x="152400" y="1371600"/>
            <a:ext cx="8839200" cy="4952999"/>
          </a:xfrm>
        </p:spPr>
        <p:txBody>
          <a:bodyPr>
            <a:normAutofit lnSpcReduction="10000"/>
          </a:bodyPr>
          <a:lstStyle/>
          <a:p>
            <a:pPr algn="just"/>
            <a:r>
              <a:rPr lang="en-US" b="1" dirty="0" smtClean="0">
                <a:ln w="10541" cmpd="sng">
                  <a:solidFill>
                    <a:srgbClr val="7D7D7D">
                      <a:tint val="100000"/>
                      <a:shade val="100000"/>
                      <a:satMod val="110000"/>
                    </a:srgbClr>
                  </a:solidFill>
                  <a:prstDash val="solid"/>
                </a:ln>
                <a:solidFill>
                  <a:schemeClr val="bg1"/>
                </a:solidFill>
              </a:rPr>
              <a:t>What is Cub scout?</a:t>
            </a:r>
          </a:p>
          <a:p>
            <a:pPr algn="just"/>
            <a:r>
              <a:rPr lang="en-US" b="1" dirty="0" smtClean="0">
                <a:ln w="10541" cmpd="sng">
                  <a:solidFill>
                    <a:srgbClr val="7D7D7D">
                      <a:tint val="100000"/>
                      <a:shade val="100000"/>
                      <a:satMod val="110000"/>
                    </a:srgbClr>
                  </a:solidFill>
                  <a:prstDash val="solid"/>
                </a:ln>
                <a:solidFill>
                  <a:schemeClr val="bg1"/>
                </a:solidFill>
              </a:rPr>
              <a:t>exciting </a:t>
            </a:r>
            <a:r>
              <a:rPr lang="en-US" b="1" dirty="0">
                <a:ln w="10541" cmpd="sng">
                  <a:solidFill>
                    <a:srgbClr val="7D7D7D">
                      <a:tint val="100000"/>
                      <a:shade val="100000"/>
                      <a:satMod val="110000"/>
                    </a:srgbClr>
                  </a:solidFill>
                  <a:prstDash val="solid"/>
                </a:ln>
                <a:solidFill>
                  <a:schemeClr val="bg1"/>
                </a:solidFill>
              </a:rPr>
              <a:t>and fun filled experiencing uniform activity </a:t>
            </a:r>
            <a:endParaRPr lang="en-US" b="1" dirty="0" smtClean="0">
              <a:ln w="10541" cmpd="sng">
                <a:solidFill>
                  <a:srgbClr val="7D7D7D">
                    <a:tint val="100000"/>
                    <a:shade val="100000"/>
                    <a:satMod val="110000"/>
                  </a:srgbClr>
                </a:solidFill>
                <a:prstDash val="solid"/>
              </a:ln>
              <a:solidFill>
                <a:schemeClr val="bg1"/>
              </a:solidFill>
            </a:endParaRPr>
          </a:p>
          <a:p>
            <a:pPr algn="just"/>
            <a:r>
              <a:rPr lang="en-US" b="1" dirty="0" smtClean="0">
                <a:ln w="10541" cmpd="sng">
                  <a:solidFill>
                    <a:srgbClr val="7D7D7D">
                      <a:tint val="100000"/>
                      <a:shade val="100000"/>
                      <a:satMod val="110000"/>
                    </a:srgbClr>
                  </a:solidFill>
                  <a:prstDash val="solid"/>
                </a:ln>
                <a:solidFill>
                  <a:schemeClr val="bg1"/>
                </a:solidFill>
              </a:rPr>
              <a:t>gives </a:t>
            </a:r>
            <a:r>
              <a:rPr lang="en-US" b="1" dirty="0">
                <a:ln w="10541" cmpd="sng">
                  <a:solidFill>
                    <a:srgbClr val="7D7D7D">
                      <a:tint val="100000"/>
                      <a:shade val="100000"/>
                      <a:satMod val="110000"/>
                    </a:srgbClr>
                  </a:solidFill>
                  <a:prstDash val="solid"/>
                </a:ln>
                <a:solidFill>
                  <a:schemeClr val="bg1"/>
                </a:solidFill>
              </a:rPr>
              <a:t>a lot of opportunity to young boys to develop their full potential to build a good citizenship. </a:t>
            </a:r>
            <a:endParaRPr lang="en-US" b="1" dirty="0" smtClean="0">
              <a:ln w="10541" cmpd="sng">
                <a:solidFill>
                  <a:srgbClr val="7D7D7D">
                    <a:tint val="100000"/>
                    <a:shade val="100000"/>
                    <a:satMod val="110000"/>
                  </a:srgbClr>
                </a:solidFill>
                <a:prstDash val="solid"/>
              </a:ln>
              <a:solidFill>
                <a:schemeClr val="bg1"/>
              </a:solidFill>
            </a:endParaRPr>
          </a:p>
          <a:p>
            <a:r>
              <a:rPr lang="en-US" b="1" dirty="0" smtClean="0">
                <a:ln w="10541" cmpd="sng">
                  <a:solidFill>
                    <a:srgbClr val="7D7D7D">
                      <a:tint val="100000"/>
                      <a:shade val="100000"/>
                      <a:satMod val="110000"/>
                    </a:srgbClr>
                  </a:solidFill>
                  <a:prstDash val="solid"/>
                </a:ln>
                <a:solidFill>
                  <a:schemeClr val="bg1"/>
                </a:solidFill>
              </a:rPr>
              <a:t>Therefore</a:t>
            </a:r>
            <a:r>
              <a:rPr lang="en-US" b="1" dirty="0">
                <a:ln w="10541" cmpd="sng">
                  <a:solidFill>
                    <a:srgbClr val="7D7D7D">
                      <a:tint val="100000"/>
                      <a:shade val="100000"/>
                      <a:satMod val="110000"/>
                    </a:srgbClr>
                  </a:solidFill>
                  <a:prstDash val="solid"/>
                </a:ln>
                <a:solidFill>
                  <a:schemeClr val="bg1"/>
                </a:solidFill>
              </a:rPr>
              <a:t>, this assignment focuses </a:t>
            </a:r>
            <a:r>
              <a:rPr lang="en-US" b="1" dirty="0" smtClean="0">
                <a:ln w="10541" cmpd="sng">
                  <a:solidFill>
                    <a:srgbClr val="7D7D7D">
                      <a:tint val="100000"/>
                      <a:shade val="100000"/>
                      <a:satMod val="110000"/>
                    </a:srgbClr>
                  </a:solidFill>
                  <a:prstDash val="solid"/>
                </a:ln>
                <a:solidFill>
                  <a:schemeClr val="bg1"/>
                </a:solidFill>
              </a:rPr>
              <a:t>on initiative </a:t>
            </a:r>
            <a:r>
              <a:rPr lang="en-US" b="1" dirty="0">
                <a:ln w="10541" cmpd="sng">
                  <a:solidFill>
                    <a:srgbClr val="7D7D7D">
                      <a:tint val="100000"/>
                      <a:shade val="100000"/>
                      <a:satMod val="110000"/>
                    </a:srgbClr>
                  </a:solidFill>
                  <a:prstDash val="solid"/>
                </a:ln>
                <a:solidFill>
                  <a:schemeClr val="bg1"/>
                </a:solidFill>
              </a:rPr>
              <a:t>activities that will assist cub scouts to be physically, spiritually, and mentally fit through various sports, and physical games.</a:t>
            </a:r>
          </a:p>
          <a:p>
            <a:endParaRPr lang="en-US" b="1" dirty="0">
              <a:ln w="10541" cmpd="sng">
                <a:solidFill>
                  <a:srgbClr val="7D7D7D">
                    <a:tint val="100000"/>
                    <a:shade val="100000"/>
                    <a:satMod val="110000"/>
                  </a:srgbClr>
                </a:solidFill>
                <a:prstDash val="solid"/>
              </a:ln>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295400"/>
            <a:ext cx="8004742" cy="533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819400" y="381000"/>
            <a:ext cx="3352800" cy="76944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smtClean="0">
                <a:ln>
                  <a:noFill/>
                </a:ln>
                <a:solidFill>
                  <a:prstClr val="black"/>
                </a:solidFill>
                <a:effectLst/>
                <a:uLnTx/>
                <a:uFillTx/>
                <a:ea typeface="+mj-ea"/>
                <a:cs typeface="+mj-cs"/>
              </a:rPr>
              <a:t>Net diving</a:t>
            </a:r>
            <a:endParaRPr kumimoji="0" lang="en-US" sz="1800" b="0" i="0" u="none" strike="noStrike" kern="0" cap="none" spc="0" normalizeH="0" baseline="0" noProof="0" dirty="0" smtClean="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60714"/>
            <a:ext cx="8001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770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zeez\Desktop\1806216_slide-layout-for-powerpoint-presentation_40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0"/>
            <a:ext cx="8229600" cy="15240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5400" b="1" cap="all" smtClean="0">
                <a:ln w="0"/>
                <a:solidFill>
                  <a:srgbClr val="FFFF00"/>
                </a:solidFill>
                <a:effectLst>
                  <a:reflection blurRad="12700" stA="50000" endPos="50000" dist="5000" dir="5400000" sy="-100000" rotWithShape="0"/>
                </a:effectLst>
              </a:rPr>
              <a:t>AIM</a:t>
            </a:r>
            <a:r>
              <a:rPr lang="en-US" sz="5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US" sz="5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Content Placeholder 4"/>
          <p:cNvSpPr>
            <a:spLocks noGrp="1"/>
          </p:cNvSpPr>
          <p:nvPr>
            <p:ph idx="1"/>
          </p:nvPr>
        </p:nvSpPr>
        <p:spPr>
          <a:xfrm>
            <a:off x="0" y="2286000"/>
            <a:ext cx="9144000" cy="4572000"/>
          </a:xfrm>
        </p:spPr>
        <p:txBody>
          <a:bodyPr/>
          <a:lstStyle/>
          <a:p>
            <a:pPr>
              <a:buNone/>
            </a:pPr>
            <a:r>
              <a:rPr lang="en-US" smtClean="0">
                <a:solidFill>
                  <a:schemeClr val="bg1"/>
                </a:solidFill>
              </a:rPr>
              <a:t>   </a:t>
            </a:r>
            <a:r>
              <a:rPr lang="en-US" sz="3600" b="1" smtClean="0">
                <a:ln w="10541" cmpd="sng">
                  <a:solidFill>
                    <a:srgbClr val="7D7D7D">
                      <a:tint val="100000"/>
                      <a:shade val="100000"/>
                      <a:satMod val="110000"/>
                    </a:srgbClr>
                  </a:solidFill>
                  <a:prstDash val="solid"/>
                </a:ln>
                <a:solidFill>
                  <a:schemeClr val="bg1"/>
                </a:solidFill>
              </a:rPr>
              <a:t>The aim of the activity is to enable cub scouts to learn new techniques and procedures, increase studentship skills, remind goals for a good sportsmanship, and have fun and to give an insight of a boy scout.</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zeez\Desktop\1806216_slide-layout-for-powerpoint-presentation_4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0"/>
            <a:ext cx="9144000" cy="1417638"/>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6000" b="1" cap="all" dirty="0" smtClean="0">
                <a:ln w="0"/>
                <a:solidFill>
                  <a:srgbClr val="FFFF00"/>
                </a:solidFill>
                <a:effectLst>
                  <a:reflection blurRad="12700" stA="50000" endPos="50000" dist="5000" dir="5400000" sy="-100000" rotWithShape="0"/>
                </a:effectLst>
              </a:rPr>
              <a:t>Objectives</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b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0" y="2133600"/>
            <a:ext cx="9144000" cy="4724401"/>
          </a:xfrm>
        </p:spPr>
        <p:txBody>
          <a:bodyPr/>
          <a:lstStyle/>
          <a:p>
            <a:pPr algn="just">
              <a:buFont typeface="Wingdings" pitchFamily="2" charset="2"/>
              <a:buChar char="v"/>
            </a:pPr>
            <a:r>
              <a:rPr lang="en-US" b="1" dirty="0" smtClean="0">
                <a:ln w="10541" cmpd="sng">
                  <a:solidFill>
                    <a:srgbClr val="7D7D7D">
                      <a:tint val="100000"/>
                      <a:shade val="100000"/>
                      <a:satMod val="110000"/>
                    </a:srgbClr>
                  </a:solidFill>
                  <a:prstDash val="solid"/>
                </a:ln>
                <a:solidFill>
                  <a:schemeClr val="bg1"/>
                </a:solidFill>
              </a:rPr>
              <a:t>By </a:t>
            </a:r>
            <a:r>
              <a:rPr lang="en-US" b="1" dirty="0">
                <a:ln w="10541" cmpd="sng">
                  <a:solidFill>
                    <a:srgbClr val="7D7D7D">
                      <a:tint val="100000"/>
                      <a:shade val="100000"/>
                      <a:satMod val="110000"/>
                    </a:srgbClr>
                  </a:solidFill>
                  <a:prstDash val="solid"/>
                </a:ln>
                <a:solidFill>
                  <a:schemeClr val="bg1"/>
                </a:solidFill>
              </a:rPr>
              <a:t>participating in the program students will develop physical </a:t>
            </a:r>
            <a:r>
              <a:rPr lang="en-US" sz="3600" b="1" dirty="0">
                <a:ln w="10541" cmpd="sng">
                  <a:solidFill>
                    <a:srgbClr val="7D7D7D">
                      <a:tint val="100000"/>
                      <a:shade val="100000"/>
                      <a:satMod val="110000"/>
                    </a:srgbClr>
                  </a:solidFill>
                  <a:prstDash val="solid"/>
                </a:ln>
                <a:solidFill>
                  <a:schemeClr val="bg1"/>
                </a:solidFill>
              </a:rPr>
              <a:t>fitness</a:t>
            </a:r>
            <a:r>
              <a:rPr lang="en-US" b="1" dirty="0">
                <a:ln w="10541" cmpd="sng">
                  <a:solidFill>
                    <a:srgbClr val="7D7D7D">
                      <a:tint val="100000"/>
                      <a:shade val="100000"/>
                      <a:satMod val="110000"/>
                    </a:srgbClr>
                  </a:solidFill>
                  <a:prstDash val="solid"/>
                </a:ln>
                <a:solidFill>
                  <a:schemeClr val="bg1"/>
                </a:solidFill>
              </a:rPr>
              <a:t> abilities, and discover and acquire new skills and talents through hard work</a:t>
            </a:r>
            <a:r>
              <a:rPr lang="en-US" b="1" dirty="0" smtClean="0">
                <a:ln w="10541" cmpd="sng">
                  <a:solidFill>
                    <a:srgbClr val="7D7D7D">
                      <a:tint val="100000"/>
                      <a:shade val="100000"/>
                      <a:satMod val="110000"/>
                    </a:srgbClr>
                  </a:solidFill>
                  <a:prstDash val="solid"/>
                </a:ln>
                <a:solidFill>
                  <a:schemeClr val="bg1"/>
                </a:solidFill>
              </a:rPr>
              <a:t>.</a:t>
            </a:r>
          </a:p>
          <a:p>
            <a:pPr>
              <a:buFont typeface="Wingdings" pitchFamily="2" charset="2"/>
              <a:buChar char="v"/>
            </a:pPr>
            <a:endParaRPr lang="en-US" b="1" dirty="0">
              <a:ln w="10541" cmpd="sng">
                <a:solidFill>
                  <a:srgbClr val="7D7D7D">
                    <a:tint val="100000"/>
                    <a:shade val="100000"/>
                    <a:satMod val="110000"/>
                  </a:srgbClr>
                </a:solidFill>
                <a:prstDash val="solid"/>
              </a:ln>
              <a:solidFill>
                <a:schemeClr val="bg1"/>
              </a:solidFill>
            </a:endParaRPr>
          </a:p>
          <a:p>
            <a:pPr algn="just">
              <a:buFont typeface="Wingdings" pitchFamily="2" charset="2"/>
              <a:buChar char="v"/>
            </a:pPr>
            <a:r>
              <a:rPr lang="en-US" b="1" dirty="0">
                <a:ln w="10541" cmpd="sng">
                  <a:solidFill>
                    <a:srgbClr val="7D7D7D">
                      <a:tint val="100000"/>
                      <a:shade val="100000"/>
                      <a:satMod val="110000"/>
                    </a:srgbClr>
                  </a:solidFill>
                  <a:prstDash val="solid"/>
                </a:ln>
                <a:solidFill>
                  <a:schemeClr val="bg1"/>
                </a:solidFill>
              </a:rPr>
              <a:t>Cub scouts will be acknowledged for enjoying cooperation, collaboration and teamwork to promote success in activities.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zeez\Desktop\1806216_slide-layout-for-powerpoint-presentation_4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304800"/>
            <a:ext cx="8229600" cy="16764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800" b="1" cap="all" dirty="0">
                <a:ln w="0"/>
                <a:solidFill>
                  <a:srgbClr val="FFFF00"/>
                </a:solidFill>
                <a:effectLst>
                  <a:reflection blurRad="12700" stA="50000" endPos="50000" dist="5000" dir="5400000" sy="-100000" rotWithShape="0"/>
                </a:effectLst>
              </a:rPr>
              <a:t>About the activity – Cub Scout sport outing</a:t>
            </a:r>
            <a:br>
              <a:rPr lang="en-US" sz="4800" b="1" cap="all" dirty="0">
                <a:ln w="0"/>
                <a:solidFill>
                  <a:srgbClr val="FFFF00"/>
                </a:solidFill>
                <a:effectLst>
                  <a:reflection blurRad="12700" stA="50000" endPos="50000" dist="5000" dir="5400000" sy="-100000" rotWithShape="0"/>
                </a:effectLst>
              </a:rPr>
            </a:br>
            <a:endParaRPr lang="en-US" sz="4800" b="1" cap="all" dirty="0">
              <a:ln w="0"/>
              <a:solidFill>
                <a:srgbClr val="FFFF00"/>
              </a:solidFill>
              <a:effectLst>
                <a:reflection blurRad="12700" stA="50000" endPos="50000" dist="5000" dir="5400000" sy="-100000" rotWithShape="0"/>
              </a:effectLst>
            </a:endParaRPr>
          </a:p>
        </p:txBody>
      </p:sp>
      <p:sp>
        <p:nvSpPr>
          <p:cNvPr id="3" name="Content Placeholder 2"/>
          <p:cNvSpPr>
            <a:spLocks noGrp="1"/>
          </p:cNvSpPr>
          <p:nvPr>
            <p:ph idx="1"/>
          </p:nvPr>
        </p:nvSpPr>
        <p:spPr>
          <a:xfrm>
            <a:off x="228600" y="2209800"/>
            <a:ext cx="8610600" cy="3124200"/>
          </a:xfrm>
        </p:spPr>
        <p:txBody>
          <a:bodyPr>
            <a:normAutofit fontScale="70000" lnSpcReduction="20000"/>
          </a:bodyPr>
          <a:lstStyle/>
          <a:p>
            <a:pPr algn="just">
              <a:buNone/>
            </a:pPr>
            <a:r>
              <a:rPr lang="en-US" dirty="0" smtClean="0">
                <a:solidFill>
                  <a:schemeClr val="bg1"/>
                </a:solidFill>
              </a:rPr>
              <a:t>One day outing – Aa-rah</a:t>
            </a:r>
          </a:p>
          <a:p>
            <a:pPr algn="just">
              <a:buNone/>
            </a:pPr>
            <a:endParaRPr lang="en-US" dirty="0" smtClean="0">
              <a:solidFill>
                <a:schemeClr val="bg1"/>
              </a:solidFill>
            </a:endParaRPr>
          </a:p>
          <a:p>
            <a:pPr algn="just">
              <a:buNone/>
            </a:pPr>
            <a:r>
              <a:rPr lang="en-US" dirty="0" smtClean="0">
                <a:solidFill>
                  <a:schemeClr val="bg1"/>
                </a:solidFill>
              </a:rPr>
              <a:t>40 </a:t>
            </a:r>
            <a:r>
              <a:rPr lang="en-US" dirty="0" err="1" smtClean="0">
                <a:solidFill>
                  <a:schemeClr val="bg1"/>
                </a:solidFill>
              </a:rPr>
              <a:t>cubscouts</a:t>
            </a:r>
            <a:endParaRPr lang="en-US" dirty="0" smtClean="0">
              <a:solidFill>
                <a:schemeClr val="bg1"/>
              </a:solidFill>
            </a:endParaRPr>
          </a:p>
          <a:p>
            <a:pPr algn="just">
              <a:buNone/>
            </a:pPr>
            <a:endParaRPr lang="en-US" dirty="0" smtClean="0">
              <a:solidFill>
                <a:schemeClr val="bg1"/>
              </a:solidFill>
            </a:endParaRPr>
          </a:p>
          <a:p>
            <a:pPr algn="just">
              <a:buNone/>
            </a:pPr>
            <a:r>
              <a:rPr lang="en-US" dirty="0" smtClean="0">
                <a:solidFill>
                  <a:schemeClr val="bg1"/>
                </a:solidFill>
              </a:rPr>
              <a:t>15 teachers</a:t>
            </a:r>
          </a:p>
          <a:p>
            <a:pPr algn="just">
              <a:buNone/>
            </a:pPr>
            <a:endParaRPr lang="en-US" dirty="0" smtClean="0">
              <a:solidFill>
                <a:schemeClr val="bg1"/>
              </a:solidFill>
            </a:endParaRPr>
          </a:p>
          <a:p>
            <a:pPr algn="just">
              <a:buNone/>
            </a:pPr>
            <a:r>
              <a:rPr lang="en-US" dirty="0" smtClean="0">
                <a:solidFill>
                  <a:schemeClr val="bg1"/>
                </a:solidFill>
              </a:rPr>
              <a:t>5 sport </a:t>
            </a:r>
            <a:r>
              <a:rPr lang="en-US" dirty="0" err="1" smtClean="0">
                <a:solidFill>
                  <a:schemeClr val="bg1"/>
                </a:solidFill>
              </a:rPr>
              <a:t>persoms</a:t>
            </a:r>
            <a:endParaRPr lang="en-US" dirty="0" smtClean="0">
              <a:solidFill>
                <a:schemeClr val="bg1"/>
              </a:solidFill>
            </a:endParaRPr>
          </a:p>
          <a:p>
            <a:pPr algn="just">
              <a:buNone/>
            </a:pPr>
            <a:endParaRPr lang="en-US" dirty="0" smtClean="0">
              <a:solidFill>
                <a:schemeClr val="bg1"/>
              </a:solidFill>
            </a:endParaRPr>
          </a:p>
          <a:p>
            <a:pPr algn="just">
              <a:buNone/>
            </a:pPr>
            <a:r>
              <a:rPr lang="en-US" dirty="0" smtClean="0">
                <a:solidFill>
                  <a:schemeClr val="bg1"/>
                </a:solidFill>
              </a:rPr>
              <a:t>2 health assistants   </a:t>
            </a:r>
          </a:p>
          <a:p>
            <a:pPr algn="just">
              <a:buNone/>
            </a:pPr>
            <a:endParaRPr lang="en-US" b="1" dirty="0">
              <a:ln w="10541" cmpd="sng">
                <a:solidFill>
                  <a:srgbClr val="7D7D7D">
                    <a:tint val="100000"/>
                    <a:shade val="100000"/>
                    <a:satMod val="110000"/>
                  </a:srgbClr>
                </a:solidFill>
                <a:prstDash val="solid"/>
              </a:ln>
              <a:solidFill>
                <a:schemeClr val="bg1"/>
              </a:solidFill>
            </a:endParaRP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zeez\Desktop\1806216_slide-layout-for-powerpoint-presentation_4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152400" y="1676400"/>
            <a:ext cx="8763000" cy="4267200"/>
          </a:xfrm>
        </p:spPr>
        <p:txBody>
          <a:bodyPr>
            <a:normAutofit fontScale="92500" lnSpcReduction="20000"/>
          </a:bodyPr>
          <a:lstStyle/>
          <a:p>
            <a:pPr algn="just">
              <a:buNone/>
            </a:pPr>
            <a:r>
              <a:rPr lang="en-US" b="1" dirty="0" smtClean="0">
                <a:ln w="10541" cmpd="sng">
                  <a:solidFill>
                    <a:srgbClr val="7D7D7D">
                      <a:tint val="100000"/>
                      <a:shade val="100000"/>
                      <a:satMod val="110000"/>
                    </a:srgbClr>
                  </a:solidFill>
                  <a:prstDash val="solid"/>
                </a:ln>
                <a:solidFill>
                  <a:schemeClr val="bg1"/>
                </a:solidFill>
              </a:rPr>
              <a:t>   The </a:t>
            </a:r>
            <a:r>
              <a:rPr lang="en-US" b="1" dirty="0">
                <a:ln w="10541" cmpd="sng">
                  <a:solidFill>
                    <a:srgbClr val="7D7D7D">
                      <a:tint val="100000"/>
                      <a:shade val="100000"/>
                      <a:satMod val="110000"/>
                    </a:srgbClr>
                  </a:solidFill>
                  <a:prstDash val="solid"/>
                </a:ln>
                <a:solidFill>
                  <a:schemeClr val="bg1"/>
                </a:solidFill>
              </a:rPr>
              <a:t>outing for cub scouts comprises of initiative outdoor games and sports, which we have modified based on the different sports played around the world. </a:t>
            </a:r>
            <a:endParaRPr lang="en-US" b="1" dirty="0" smtClean="0">
              <a:ln w="10541" cmpd="sng">
                <a:solidFill>
                  <a:srgbClr val="7D7D7D">
                    <a:tint val="100000"/>
                    <a:shade val="100000"/>
                    <a:satMod val="110000"/>
                  </a:srgbClr>
                </a:solidFill>
                <a:prstDash val="solid"/>
              </a:ln>
              <a:solidFill>
                <a:schemeClr val="bg1"/>
              </a:solidFill>
            </a:endParaRPr>
          </a:p>
          <a:p>
            <a:pPr algn="just">
              <a:buNone/>
            </a:pPr>
            <a:endParaRPr lang="en-US" b="1" dirty="0">
              <a:ln w="10541" cmpd="sng">
                <a:solidFill>
                  <a:srgbClr val="7D7D7D">
                    <a:tint val="100000"/>
                    <a:shade val="100000"/>
                    <a:satMod val="110000"/>
                  </a:srgbClr>
                </a:solidFill>
                <a:prstDash val="solid"/>
              </a:ln>
              <a:solidFill>
                <a:schemeClr val="bg1"/>
              </a:solidFill>
            </a:endParaRPr>
          </a:p>
          <a:p>
            <a:pPr algn="just">
              <a:buNone/>
            </a:pPr>
            <a:r>
              <a:rPr lang="en-US" b="1" dirty="0" smtClean="0">
                <a:ln w="10541" cmpd="sng">
                  <a:solidFill>
                    <a:srgbClr val="7D7D7D">
                      <a:tint val="100000"/>
                      <a:shade val="100000"/>
                      <a:satMod val="110000"/>
                    </a:srgbClr>
                  </a:solidFill>
                  <a:prstDash val="solid"/>
                </a:ln>
                <a:solidFill>
                  <a:schemeClr val="bg1"/>
                </a:solidFill>
              </a:rPr>
              <a:t>   Outdoor </a:t>
            </a:r>
            <a:r>
              <a:rPr lang="en-US" b="1" dirty="0">
                <a:ln w="10541" cmpd="sng">
                  <a:solidFill>
                    <a:srgbClr val="7D7D7D">
                      <a:tint val="100000"/>
                      <a:shade val="100000"/>
                      <a:satMod val="110000"/>
                    </a:srgbClr>
                  </a:solidFill>
                  <a:prstDash val="solid"/>
                </a:ln>
                <a:solidFill>
                  <a:schemeClr val="bg1"/>
                </a:solidFill>
              </a:rPr>
              <a:t>games and sports provide the opportunity for every Cub Scout to learn the basic skills of a sport, game, or competition while learning good sportsmanship and habits of personal fitness in an environment.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zeez\Desktop\1806216_slide-layout-for-powerpoint-presentation_4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266700" y="2362200"/>
            <a:ext cx="8610600" cy="2667000"/>
          </a:xfrm>
        </p:spPr>
        <p:txBody>
          <a:bodyPr>
            <a:normAutofit/>
          </a:bodyPr>
          <a:lstStyle/>
          <a:p>
            <a:pPr algn="just">
              <a:buNone/>
            </a:pPr>
            <a:r>
              <a:rPr lang="en-US" sz="3800" b="1" dirty="0" smtClean="0">
                <a:ln w="10541" cmpd="sng">
                  <a:solidFill>
                    <a:srgbClr val="7D7D7D">
                      <a:tint val="100000"/>
                      <a:shade val="100000"/>
                      <a:satMod val="110000"/>
                    </a:srgbClr>
                  </a:solidFill>
                  <a:prstDash val="solid"/>
                </a:ln>
                <a:solidFill>
                  <a:schemeClr val="bg1"/>
                </a:solidFill>
              </a:rPr>
              <a:t>   The </a:t>
            </a:r>
            <a:r>
              <a:rPr lang="en-US" sz="3800" b="1" dirty="0">
                <a:ln w="10541" cmpd="sng">
                  <a:solidFill>
                    <a:srgbClr val="7D7D7D">
                      <a:tint val="100000"/>
                      <a:shade val="100000"/>
                      <a:satMod val="110000"/>
                    </a:srgbClr>
                  </a:solidFill>
                  <a:prstDash val="solid"/>
                </a:ln>
                <a:solidFill>
                  <a:schemeClr val="bg1"/>
                </a:solidFill>
              </a:rPr>
              <a:t>outdoor sports and games of ‘Sports tourney’ includes, shot ball, sightless soccer, </a:t>
            </a:r>
            <a:r>
              <a:rPr lang="en-US" sz="3800" b="1" dirty="0" smtClean="0">
                <a:ln w="10541" cmpd="sng">
                  <a:solidFill>
                    <a:srgbClr val="7D7D7D">
                      <a:tint val="100000"/>
                      <a:shade val="100000"/>
                      <a:satMod val="110000"/>
                    </a:srgbClr>
                  </a:solidFill>
                  <a:prstDash val="solid"/>
                </a:ln>
                <a:solidFill>
                  <a:schemeClr val="bg1"/>
                </a:solidFill>
              </a:rPr>
              <a:t>Frisbee throwing, </a:t>
            </a:r>
            <a:r>
              <a:rPr lang="en-US" sz="3800" b="1" dirty="0">
                <a:ln w="10541" cmpd="sng">
                  <a:solidFill>
                    <a:srgbClr val="7D7D7D">
                      <a:tint val="100000"/>
                      <a:shade val="100000"/>
                      <a:satMod val="110000"/>
                    </a:srgbClr>
                  </a:solidFill>
                  <a:prstDash val="solid"/>
                </a:ln>
                <a:solidFill>
                  <a:schemeClr val="bg1"/>
                </a:solidFill>
              </a:rPr>
              <a:t>triangular tug of war, and net </a:t>
            </a:r>
            <a:r>
              <a:rPr lang="en-US" sz="3800" b="1" dirty="0" smtClean="0">
                <a:ln w="10541" cmpd="sng">
                  <a:solidFill>
                    <a:srgbClr val="7D7D7D">
                      <a:tint val="100000"/>
                      <a:shade val="100000"/>
                      <a:satMod val="110000"/>
                    </a:srgbClr>
                  </a:solidFill>
                  <a:prstDash val="solid"/>
                </a:ln>
                <a:solidFill>
                  <a:schemeClr val="bg1"/>
                </a:solidFill>
              </a:rPr>
              <a:t>diving.</a:t>
            </a:r>
            <a:endParaRPr lang="en-US" sz="3800" b="1" dirty="0">
              <a:ln w="10541" cmpd="sng">
                <a:solidFill>
                  <a:srgbClr val="7D7D7D">
                    <a:tint val="100000"/>
                    <a:shade val="100000"/>
                    <a:satMod val="110000"/>
                  </a:srgbClr>
                </a:solidFill>
                <a:prstDash val="solid"/>
              </a:ln>
              <a:solidFill>
                <a:schemeClr val="bg1"/>
              </a:solidFill>
            </a:endParaRP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152400"/>
            <a:ext cx="8610600" cy="1323439"/>
          </a:xfrm>
          <a:prstGeom prst="rect">
            <a:avLst/>
          </a:prstGeom>
        </p:spPr>
        <p:txBody>
          <a:bodyPr wrap="square">
            <a:spAutoFit/>
          </a:bodyPr>
          <a:lstStyle/>
          <a:p>
            <a:pPr algn="ctr"/>
            <a:r>
              <a:rPr lang="en-US" sz="4000" b="1" cap="all" dirty="0" smtClean="0">
                <a:ln w="0"/>
                <a:solidFill>
                  <a:srgbClr val="FFFF00"/>
                </a:solidFill>
                <a:effectLst>
                  <a:reflection blurRad="12700" stA="50000" endPos="50000" dist="5000" dir="5400000" sy="-100000" rotWithShape="0"/>
                </a:effectLst>
              </a:rPr>
              <a:t>Risk </a:t>
            </a:r>
            <a:r>
              <a:rPr lang="en-US" sz="4000" b="1" cap="all" dirty="0">
                <a:ln w="0"/>
                <a:solidFill>
                  <a:srgbClr val="FFFF00"/>
                </a:solidFill>
                <a:effectLst>
                  <a:reflection blurRad="12700" stA="50000" endPos="50000" dist="5000" dir="5400000" sy="-100000" rotWithShape="0"/>
                </a:effectLst>
              </a:rPr>
              <a:t>awareness and management</a:t>
            </a: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US" sz="4000" dirty="0"/>
          </a:p>
        </p:txBody>
      </p:sp>
      <p:sp>
        <p:nvSpPr>
          <p:cNvPr id="5" name="Rectangle 4"/>
          <p:cNvSpPr/>
          <p:nvPr/>
        </p:nvSpPr>
        <p:spPr>
          <a:xfrm>
            <a:off x="228600" y="1475839"/>
            <a:ext cx="8839200" cy="6401753"/>
          </a:xfrm>
          <a:prstGeom prst="rect">
            <a:avLst/>
          </a:prstGeom>
        </p:spPr>
        <p:txBody>
          <a:bodyPr wrap="square">
            <a:spAutoFit/>
          </a:bodyPr>
          <a:lstStyle/>
          <a:p>
            <a:pPr algn="just">
              <a:buNone/>
            </a:pPr>
            <a:endParaRPr lang="en-US" sz="2400" b="1" dirty="0">
              <a:ln w="10541" cmpd="sng">
                <a:solidFill>
                  <a:srgbClr val="7D7D7D">
                    <a:tint val="100000"/>
                    <a:shade val="100000"/>
                    <a:satMod val="110000"/>
                  </a:srgbClr>
                </a:solidFill>
                <a:prstDash val="solid"/>
              </a:ln>
              <a:solidFill>
                <a:schemeClr val="bg1"/>
              </a:solidFill>
            </a:endParaRPr>
          </a:p>
          <a:p>
            <a:pPr algn="just">
              <a:buNone/>
            </a:pPr>
            <a:r>
              <a:rPr lang="en-US" sz="3200" b="1" dirty="0" smtClean="0">
                <a:ln w="10541" cmpd="sng">
                  <a:solidFill>
                    <a:srgbClr val="7D7D7D">
                      <a:tint val="100000"/>
                      <a:shade val="100000"/>
                      <a:satMod val="110000"/>
                    </a:srgbClr>
                  </a:solidFill>
                  <a:prstDash val="solid"/>
                </a:ln>
                <a:solidFill>
                  <a:schemeClr val="bg1"/>
                </a:solidFill>
              </a:rPr>
              <a:t>first step-</a:t>
            </a:r>
          </a:p>
          <a:p>
            <a:pPr algn="just">
              <a:buNone/>
            </a:pPr>
            <a:r>
              <a:rPr lang="en-US" sz="3200" b="1" dirty="0" smtClean="0">
                <a:ln w="10541" cmpd="sng">
                  <a:solidFill>
                    <a:srgbClr val="7D7D7D">
                      <a:tint val="100000"/>
                      <a:shade val="100000"/>
                      <a:satMod val="110000"/>
                    </a:srgbClr>
                  </a:solidFill>
                  <a:prstDash val="solid"/>
                </a:ln>
                <a:solidFill>
                  <a:schemeClr val="bg1"/>
                </a:solidFill>
              </a:rPr>
              <a:t>all officials </a:t>
            </a:r>
            <a:r>
              <a:rPr lang="en-US" sz="3200" b="1" dirty="0">
                <a:ln w="10541" cmpd="sng">
                  <a:solidFill>
                    <a:srgbClr val="7D7D7D">
                      <a:tint val="100000"/>
                      <a:shade val="100000"/>
                      <a:satMod val="110000"/>
                    </a:srgbClr>
                  </a:solidFill>
                  <a:prstDash val="solid"/>
                </a:ln>
                <a:solidFill>
                  <a:schemeClr val="bg1"/>
                </a:solidFill>
              </a:rPr>
              <a:t>and participants </a:t>
            </a:r>
            <a:r>
              <a:rPr lang="en-US" sz="3200" b="1" dirty="0" smtClean="0">
                <a:ln w="10541" cmpd="sng">
                  <a:solidFill>
                    <a:srgbClr val="7D7D7D">
                      <a:tint val="100000"/>
                      <a:shade val="100000"/>
                      <a:satMod val="110000"/>
                    </a:srgbClr>
                  </a:solidFill>
                  <a:prstDash val="solid"/>
                </a:ln>
                <a:solidFill>
                  <a:schemeClr val="bg1"/>
                </a:solidFill>
              </a:rPr>
              <a:t>oriented </a:t>
            </a:r>
            <a:r>
              <a:rPr lang="en-US" sz="3200" b="1" dirty="0">
                <a:ln w="10541" cmpd="sng">
                  <a:solidFill>
                    <a:srgbClr val="7D7D7D">
                      <a:tint val="100000"/>
                      <a:shade val="100000"/>
                      <a:satMod val="110000"/>
                    </a:srgbClr>
                  </a:solidFill>
                  <a:prstDash val="solid"/>
                </a:ln>
                <a:solidFill>
                  <a:schemeClr val="bg1"/>
                </a:solidFill>
              </a:rPr>
              <a:t>for the types of injuries or risks that may occur during the session</a:t>
            </a:r>
            <a:r>
              <a:rPr lang="en-US" sz="3200" b="1" dirty="0" smtClean="0">
                <a:ln w="10541" cmpd="sng">
                  <a:solidFill>
                    <a:srgbClr val="7D7D7D">
                      <a:tint val="100000"/>
                      <a:shade val="100000"/>
                      <a:satMod val="110000"/>
                    </a:srgbClr>
                  </a:solidFill>
                  <a:prstDash val="solid"/>
                </a:ln>
                <a:solidFill>
                  <a:schemeClr val="bg1"/>
                </a:solidFill>
              </a:rPr>
              <a:t>., This </a:t>
            </a:r>
            <a:r>
              <a:rPr lang="en-US" sz="3200" b="1" dirty="0">
                <a:ln w="10541" cmpd="sng">
                  <a:solidFill>
                    <a:srgbClr val="7D7D7D">
                      <a:tint val="100000"/>
                      <a:shade val="100000"/>
                      <a:satMod val="110000"/>
                    </a:srgbClr>
                  </a:solidFill>
                  <a:prstDash val="solid"/>
                </a:ln>
                <a:solidFill>
                  <a:schemeClr val="bg1"/>
                </a:solidFill>
              </a:rPr>
              <a:t>will raise awareness of specific topics, such as symptoms that might be related to concussion and many assist in compliance with injury management and </a:t>
            </a:r>
            <a:r>
              <a:rPr lang="en-US" sz="3200" b="1" dirty="0" smtClean="0">
                <a:ln w="10541" cmpd="sng">
                  <a:solidFill>
                    <a:srgbClr val="7D7D7D">
                      <a:tint val="100000"/>
                      <a:shade val="100000"/>
                      <a:satMod val="110000"/>
                    </a:srgbClr>
                  </a:solidFill>
                  <a:prstDash val="solid"/>
                </a:ln>
                <a:solidFill>
                  <a:schemeClr val="bg1"/>
                </a:solidFill>
              </a:rPr>
              <a:t>prevention</a:t>
            </a:r>
            <a:endParaRPr lang="en-US" b="1" dirty="0" smtClean="0">
              <a:ln w="10541" cmpd="sng">
                <a:solidFill>
                  <a:srgbClr val="7D7D7D">
                    <a:tint val="100000"/>
                    <a:shade val="100000"/>
                    <a:satMod val="110000"/>
                  </a:srgbClr>
                </a:solidFill>
                <a:prstDash val="solid"/>
              </a:ln>
              <a:solidFill>
                <a:schemeClr val="bg1"/>
              </a:solidFill>
            </a:endParaRPr>
          </a:p>
          <a:p>
            <a:pPr>
              <a:buNone/>
            </a:pPr>
            <a:endParaRPr lang="en-US" b="1" dirty="0" smtClean="0">
              <a:ln w="10541" cmpd="sng">
                <a:solidFill>
                  <a:srgbClr val="7D7D7D">
                    <a:tint val="100000"/>
                    <a:shade val="100000"/>
                    <a:satMod val="110000"/>
                  </a:srgbClr>
                </a:solidFill>
                <a:prstDash val="solid"/>
              </a:ln>
              <a:solidFill>
                <a:schemeClr val="bg1"/>
              </a:solidFill>
            </a:endParaRPr>
          </a:p>
          <a:p>
            <a:pPr>
              <a:buNone/>
            </a:pPr>
            <a:endParaRPr lang="en-US" b="1" dirty="0">
              <a:ln w="10541" cmpd="sng">
                <a:solidFill>
                  <a:srgbClr val="7D7D7D">
                    <a:tint val="100000"/>
                    <a:shade val="100000"/>
                    <a:satMod val="110000"/>
                  </a:srgbClr>
                </a:solidFill>
                <a:prstDash val="solid"/>
              </a:ln>
              <a:solidFill>
                <a:schemeClr val="bg1"/>
              </a:solidFill>
            </a:endParaRPr>
          </a:p>
          <a:p>
            <a:pPr>
              <a:buNone/>
            </a:pPr>
            <a:endParaRPr lang="en-US" b="1" dirty="0" smtClean="0">
              <a:ln w="10541" cmpd="sng">
                <a:solidFill>
                  <a:srgbClr val="7D7D7D">
                    <a:tint val="100000"/>
                    <a:shade val="100000"/>
                    <a:satMod val="110000"/>
                  </a:srgbClr>
                </a:solidFill>
                <a:prstDash val="solid"/>
              </a:ln>
              <a:solidFill>
                <a:schemeClr val="bg1"/>
              </a:solidFill>
            </a:endParaRPr>
          </a:p>
          <a:p>
            <a:pPr>
              <a:buNone/>
            </a:pPr>
            <a:endParaRPr lang="en-US" b="1" dirty="0">
              <a:ln w="10541" cmpd="sng">
                <a:solidFill>
                  <a:srgbClr val="7D7D7D">
                    <a:tint val="100000"/>
                    <a:shade val="100000"/>
                    <a:satMod val="110000"/>
                  </a:srgbClr>
                </a:solidFill>
                <a:prstDash val="solid"/>
              </a:ln>
              <a:solidFill>
                <a:schemeClr val="bg1"/>
              </a:solidFill>
            </a:endParaRPr>
          </a:p>
          <a:p>
            <a:pPr>
              <a:buNone/>
            </a:pPr>
            <a:endParaRPr lang="en-US" b="1" dirty="0" smtClean="0">
              <a:ln w="10541" cmpd="sng">
                <a:solidFill>
                  <a:srgbClr val="7D7D7D">
                    <a:tint val="100000"/>
                    <a:shade val="100000"/>
                    <a:satMod val="110000"/>
                  </a:srgbClr>
                </a:solidFill>
                <a:prstDash val="solid"/>
              </a:ln>
              <a:solidFill>
                <a:schemeClr val="bg1"/>
              </a:solidFill>
            </a:endParaRPr>
          </a:p>
          <a:p>
            <a:pPr>
              <a:buNone/>
            </a:pPr>
            <a:endParaRPr lang="en-US" b="1" dirty="0">
              <a:ln w="10541" cmpd="sng">
                <a:solidFill>
                  <a:srgbClr val="7D7D7D">
                    <a:tint val="100000"/>
                    <a:shade val="100000"/>
                    <a:satMod val="110000"/>
                  </a:srgbClr>
                </a:solidFill>
                <a:prstDash val="solid"/>
              </a:ln>
              <a:solidFill>
                <a:schemeClr val="bg1"/>
              </a:solidFill>
            </a:endParaRPr>
          </a:p>
          <a:p>
            <a:pPr>
              <a:buNone/>
            </a:pPr>
            <a:endParaRPr lang="en-US" b="1" dirty="0" smtClean="0">
              <a:ln w="10541" cmpd="sng">
                <a:solidFill>
                  <a:srgbClr val="7D7D7D">
                    <a:tint val="100000"/>
                    <a:shade val="100000"/>
                    <a:satMod val="110000"/>
                  </a:srgbClr>
                </a:solidFill>
                <a:prstDash val="solid"/>
              </a:ln>
              <a:solidFill>
                <a:schemeClr val="bg1"/>
              </a:solidFill>
            </a:endParaRPr>
          </a:p>
          <a:p>
            <a:pPr>
              <a:buNone/>
            </a:pPr>
            <a:endParaRPr lang="en-US" b="1" dirty="0">
              <a:ln w="10541" cmpd="sng">
                <a:solidFill>
                  <a:srgbClr val="7D7D7D">
                    <a:tint val="100000"/>
                    <a:shade val="100000"/>
                    <a:satMod val="110000"/>
                  </a:srgbClr>
                </a:solidFill>
                <a:prstDash val="solid"/>
              </a:ln>
              <a:solidFill>
                <a:schemeClr val="bg1"/>
              </a:solidFill>
            </a:endParaRPr>
          </a:p>
          <a:p>
            <a:pPr>
              <a:buNone/>
            </a:pPr>
            <a:endParaRPr lang="en-US" dirty="0">
              <a:solidFill>
                <a:schemeClr val="bg1"/>
              </a:solidFill>
            </a:endParaRPr>
          </a:p>
        </p:txBody>
      </p:sp>
    </p:spTree>
    <p:extLst>
      <p:ext uri="{BB962C8B-B14F-4D97-AF65-F5344CB8AC3E}">
        <p14:creationId xmlns:p14="http://schemas.microsoft.com/office/powerpoint/2010/main" val="3342750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1000" y="1676400"/>
            <a:ext cx="8534400" cy="7755969"/>
          </a:xfrm>
          <a:prstGeom prst="rect">
            <a:avLst/>
          </a:prstGeom>
        </p:spPr>
        <p:txBody>
          <a:bodyPr wrap="square">
            <a:spAutoFit/>
          </a:bodyPr>
          <a:lstStyle/>
          <a:p>
            <a:pPr algn="just">
              <a:buNone/>
            </a:pPr>
            <a:r>
              <a:rPr lang="en-US" sz="2400" b="1" dirty="0" smtClean="0">
                <a:ln w="10541" cmpd="sng">
                  <a:solidFill>
                    <a:srgbClr val="7D7D7D">
                      <a:tint val="100000"/>
                      <a:shade val="100000"/>
                      <a:satMod val="110000"/>
                    </a:srgbClr>
                  </a:solidFill>
                  <a:prstDash val="solid"/>
                </a:ln>
                <a:solidFill>
                  <a:schemeClr val="bg1"/>
                </a:solidFill>
              </a:rPr>
              <a:t>To </a:t>
            </a:r>
            <a:r>
              <a:rPr lang="en-US" sz="2400" b="1" dirty="0">
                <a:ln w="10541" cmpd="sng">
                  <a:solidFill>
                    <a:srgbClr val="7D7D7D">
                      <a:tint val="100000"/>
                      <a:shade val="100000"/>
                      <a:satMod val="110000"/>
                    </a:srgbClr>
                  </a:solidFill>
                  <a:prstDash val="solid"/>
                </a:ln>
                <a:solidFill>
                  <a:schemeClr val="bg1"/>
                </a:solidFill>
              </a:rPr>
              <a:t>minimize injuries and loss and their effects on the sport or in short to manage the risk</a:t>
            </a:r>
            <a:r>
              <a:rPr lang="en-US" sz="2400" b="1" dirty="0" smtClean="0">
                <a:ln w="10541" cmpd="sng">
                  <a:solidFill>
                    <a:srgbClr val="7D7D7D">
                      <a:tint val="100000"/>
                      <a:shade val="100000"/>
                      <a:satMod val="110000"/>
                    </a:srgbClr>
                  </a:solidFill>
                  <a:prstDash val="solid"/>
                </a:ln>
                <a:solidFill>
                  <a:schemeClr val="bg1"/>
                </a:solidFill>
              </a:rPr>
              <a:t>:</a:t>
            </a:r>
          </a:p>
          <a:p>
            <a:pPr marL="457200" lvl="0" indent="-457200" algn="just">
              <a:buFont typeface="+mj-lt"/>
              <a:buAutoNum type="arabicPeriod"/>
            </a:pPr>
            <a:r>
              <a:rPr lang="en-US" sz="2400" b="1" dirty="0" smtClean="0">
                <a:ln w="10541" cmpd="sng">
                  <a:solidFill>
                    <a:srgbClr val="7D7D7D">
                      <a:tint val="100000"/>
                      <a:shade val="100000"/>
                      <a:satMod val="110000"/>
                    </a:srgbClr>
                  </a:solidFill>
                  <a:prstDash val="solid"/>
                </a:ln>
                <a:solidFill>
                  <a:schemeClr val="bg1"/>
                </a:solidFill>
              </a:rPr>
              <a:t> </a:t>
            </a:r>
            <a:r>
              <a:rPr lang="en-US" sz="2400" b="1" dirty="0">
                <a:ln w="10541" cmpd="sng">
                  <a:solidFill>
                    <a:srgbClr val="7D7D7D">
                      <a:tint val="100000"/>
                      <a:shade val="100000"/>
                      <a:satMod val="110000"/>
                    </a:srgbClr>
                  </a:solidFill>
                  <a:prstDash val="solid"/>
                </a:ln>
                <a:solidFill>
                  <a:schemeClr val="bg1"/>
                </a:solidFill>
              </a:rPr>
              <a:t>Ensure that officials have adequate training in first-aid, and have     qualified sports persons in teaching the skills.</a:t>
            </a:r>
          </a:p>
          <a:p>
            <a:pPr marL="457200" lvl="0" indent="-457200" algn="just">
              <a:buFont typeface="+mj-lt"/>
              <a:buAutoNum type="arabicPeriod"/>
            </a:pPr>
            <a:r>
              <a:rPr lang="en-US" sz="2400" b="1" dirty="0">
                <a:ln w="10541" cmpd="sng">
                  <a:solidFill>
                    <a:srgbClr val="7D7D7D">
                      <a:tint val="100000"/>
                      <a:shade val="100000"/>
                      <a:satMod val="110000"/>
                    </a:srgbClr>
                  </a:solidFill>
                  <a:prstDash val="solid"/>
                </a:ln>
                <a:solidFill>
                  <a:schemeClr val="bg1"/>
                </a:solidFill>
              </a:rPr>
              <a:t>Screen cub scouts for health limitations that may make it unsafe for them to participate in the program. </a:t>
            </a:r>
          </a:p>
          <a:p>
            <a:pPr marL="457200" lvl="0" indent="-457200" algn="just">
              <a:buFont typeface="+mj-lt"/>
              <a:buAutoNum type="arabicPeriod"/>
            </a:pPr>
            <a:r>
              <a:rPr lang="en-US" sz="2400" b="1" dirty="0">
                <a:ln w="10541" cmpd="sng">
                  <a:solidFill>
                    <a:srgbClr val="7D7D7D">
                      <a:tint val="100000"/>
                      <a:shade val="100000"/>
                      <a:satMod val="110000"/>
                    </a:srgbClr>
                  </a:solidFill>
                  <a:prstDash val="solid"/>
                </a:ln>
                <a:solidFill>
                  <a:schemeClr val="bg1"/>
                </a:solidFill>
              </a:rPr>
              <a:t> Ensure that first-aid kits, and other safety equipment are in place and in good condition. </a:t>
            </a:r>
          </a:p>
          <a:p>
            <a:pPr marL="457200" lvl="0" indent="-457200" algn="just">
              <a:buFont typeface="+mj-lt"/>
              <a:buAutoNum type="arabicPeriod"/>
            </a:pPr>
            <a:r>
              <a:rPr lang="en-US" sz="2400" b="1" dirty="0">
                <a:ln w="10541" cmpd="sng">
                  <a:solidFill>
                    <a:srgbClr val="7D7D7D">
                      <a:tint val="100000"/>
                      <a:shade val="100000"/>
                      <a:satMod val="110000"/>
                    </a:srgbClr>
                  </a:solidFill>
                  <a:prstDash val="solid"/>
                </a:ln>
                <a:solidFill>
                  <a:schemeClr val="bg1"/>
                </a:solidFill>
              </a:rPr>
              <a:t> Ensure that cub scouts and officials are wearing appropriate clothing and using appropriate equipment. </a:t>
            </a:r>
          </a:p>
          <a:p>
            <a:pPr marL="457200" lvl="0" indent="-457200" algn="just">
              <a:buFont typeface="+mj-lt"/>
              <a:buAutoNum type="arabicPeriod"/>
            </a:pPr>
            <a:r>
              <a:rPr lang="en-US" sz="2400" b="1" dirty="0">
                <a:ln w="10541" cmpd="sng">
                  <a:solidFill>
                    <a:srgbClr val="7D7D7D">
                      <a:tint val="100000"/>
                      <a:shade val="100000"/>
                      <a:satMod val="110000"/>
                    </a:srgbClr>
                  </a:solidFill>
                  <a:prstDash val="solid"/>
                </a:ln>
                <a:solidFill>
                  <a:schemeClr val="bg1"/>
                </a:solidFill>
              </a:rPr>
              <a:t> Record names and contact information if an incident happens. Develop a plan for serious injuries like ambulance and assistance from M.N.D.F as it is an outing held in an island</a:t>
            </a:r>
            <a:r>
              <a:rPr lang="en-US" sz="2400" b="1" dirty="0" smtClean="0">
                <a:ln w="10541" cmpd="sng">
                  <a:solidFill>
                    <a:srgbClr val="7D7D7D">
                      <a:tint val="100000"/>
                      <a:shade val="100000"/>
                      <a:satMod val="110000"/>
                    </a:srgbClr>
                  </a:solidFill>
                  <a:prstDash val="solid"/>
                </a:ln>
                <a:solidFill>
                  <a:schemeClr val="bg1"/>
                </a:solidFill>
              </a:rPr>
              <a:t>.</a:t>
            </a:r>
          </a:p>
          <a:p>
            <a:pPr marL="457200" lvl="0" indent="-457200" algn="just">
              <a:buFont typeface="+mj-lt"/>
              <a:buAutoNum type="arabicPeriod"/>
            </a:pPr>
            <a:endParaRPr lang="en-US" b="1" dirty="0">
              <a:ln w="10541" cmpd="sng">
                <a:solidFill>
                  <a:srgbClr val="7D7D7D">
                    <a:tint val="100000"/>
                    <a:shade val="100000"/>
                    <a:satMod val="110000"/>
                  </a:srgbClr>
                </a:solidFill>
                <a:prstDash val="solid"/>
              </a:ln>
              <a:solidFill>
                <a:schemeClr val="bg1"/>
              </a:solidFill>
            </a:endParaRPr>
          </a:p>
          <a:p>
            <a:pPr marL="457200" lvl="0" indent="-457200">
              <a:buFont typeface="+mj-lt"/>
              <a:buAutoNum type="arabicPeriod"/>
            </a:pPr>
            <a:endParaRPr lang="en-US" b="1" dirty="0" smtClean="0">
              <a:ln w="10541" cmpd="sng">
                <a:solidFill>
                  <a:srgbClr val="7D7D7D">
                    <a:tint val="100000"/>
                    <a:shade val="100000"/>
                    <a:satMod val="110000"/>
                  </a:srgbClr>
                </a:solidFill>
                <a:prstDash val="solid"/>
              </a:ln>
              <a:solidFill>
                <a:schemeClr val="bg1"/>
              </a:solidFill>
            </a:endParaRPr>
          </a:p>
          <a:p>
            <a:pPr marL="457200" lvl="0" indent="-457200">
              <a:buFont typeface="+mj-lt"/>
              <a:buAutoNum type="arabicPeriod"/>
            </a:pPr>
            <a:endParaRPr lang="en-US" b="1" dirty="0">
              <a:ln w="10541" cmpd="sng">
                <a:solidFill>
                  <a:srgbClr val="7D7D7D">
                    <a:tint val="100000"/>
                    <a:shade val="100000"/>
                    <a:satMod val="110000"/>
                  </a:srgbClr>
                </a:solidFill>
                <a:prstDash val="solid"/>
              </a:ln>
              <a:solidFill>
                <a:schemeClr val="bg1"/>
              </a:solidFill>
            </a:endParaRPr>
          </a:p>
          <a:p>
            <a:pPr marL="457200" lvl="0" indent="-457200">
              <a:buFont typeface="+mj-lt"/>
              <a:buAutoNum type="arabicPeriod"/>
            </a:pPr>
            <a:endParaRPr lang="en-US" b="1" dirty="0" smtClean="0">
              <a:ln w="10541" cmpd="sng">
                <a:solidFill>
                  <a:srgbClr val="7D7D7D">
                    <a:tint val="100000"/>
                    <a:shade val="100000"/>
                    <a:satMod val="110000"/>
                  </a:srgbClr>
                </a:solidFill>
                <a:prstDash val="solid"/>
              </a:ln>
              <a:solidFill>
                <a:schemeClr val="bg1"/>
              </a:solidFill>
            </a:endParaRPr>
          </a:p>
          <a:p>
            <a:pPr marL="457200" lvl="0" indent="-457200">
              <a:buFont typeface="+mj-lt"/>
              <a:buAutoNum type="arabicPeriod"/>
            </a:pPr>
            <a:endParaRPr lang="en-US" b="1" dirty="0">
              <a:ln w="10541" cmpd="sng">
                <a:solidFill>
                  <a:srgbClr val="7D7D7D">
                    <a:tint val="100000"/>
                    <a:shade val="100000"/>
                    <a:satMod val="110000"/>
                  </a:srgbClr>
                </a:solidFill>
                <a:prstDash val="solid"/>
              </a:ln>
              <a:solidFill>
                <a:schemeClr val="bg1"/>
              </a:solidFill>
            </a:endParaRPr>
          </a:p>
          <a:p>
            <a:pPr marL="457200" lvl="0" indent="-457200">
              <a:buFont typeface="+mj-lt"/>
              <a:buAutoNum type="arabicPeriod"/>
            </a:pPr>
            <a:endParaRPr lang="en-US" b="1" dirty="0" smtClean="0">
              <a:ln w="10541" cmpd="sng">
                <a:solidFill>
                  <a:srgbClr val="7D7D7D">
                    <a:tint val="100000"/>
                    <a:shade val="100000"/>
                    <a:satMod val="110000"/>
                  </a:srgbClr>
                </a:solidFill>
                <a:prstDash val="solid"/>
              </a:ln>
              <a:solidFill>
                <a:schemeClr val="bg1"/>
              </a:solidFill>
            </a:endParaRPr>
          </a:p>
          <a:p>
            <a:pPr marL="457200" lvl="0" indent="-457200">
              <a:buFont typeface="+mj-lt"/>
              <a:buAutoNum type="arabicPeriod"/>
            </a:pPr>
            <a:endParaRPr lang="en-US" b="1" dirty="0">
              <a:ln w="10541" cmpd="sng">
                <a:solidFill>
                  <a:srgbClr val="7D7D7D">
                    <a:tint val="100000"/>
                    <a:shade val="100000"/>
                    <a:satMod val="110000"/>
                  </a:srgbClr>
                </a:solidFill>
                <a:prstDash val="solid"/>
              </a:ln>
              <a:solidFill>
                <a:schemeClr val="bg1"/>
              </a:solidFill>
            </a:endParaRPr>
          </a:p>
          <a:p>
            <a:pPr marL="457200" lvl="0" indent="-457200">
              <a:buFont typeface="+mj-lt"/>
              <a:buAutoNum type="arabicPeriod"/>
            </a:pPr>
            <a:endParaRPr lang="en-US" b="1" dirty="0">
              <a:ln w="10541" cmpd="sng">
                <a:solidFill>
                  <a:srgbClr val="7D7D7D">
                    <a:tint val="100000"/>
                    <a:shade val="100000"/>
                    <a:satMod val="110000"/>
                  </a:srgbClr>
                </a:solidFill>
                <a:prstDash val="solid"/>
              </a:ln>
              <a:solidFill>
                <a:schemeClr val="bg1"/>
              </a:solidFill>
            </a:endParaRPr>
          </a:p>
          <a:p>
            <a:pPr lvl="0"/>
            <a:endParaRPr lang="en-US" b="1" dirty="0" smtClean="0">
              <a:ln w="10541" cmpd="sng">
                <a:solidFill>
                  <a:srgbClr val="7D7D7D">
                    <a:tint val="100000"/>
                    <a:shade val="100000"/>
                    <a:satMod val="110000"/>
                  </a:srgbClr>
                </a:solidFill>
                <a:prstDash val="solid"/>
              </a:ln>
              <a:solidFill>
                <a:schemeClr val="bg1"/>
              </a:solidFill>
            </a:endParaRPr>
          </a:p>
        </p:txBody>
      </p:sp>
    </p:spTree>
    <p:extLst>
      <p:ext uri="{BB962C8B-B14F-4D97-AF65-F5344CB8AC3E}">
        <p14:creationId xmlns:p14="http://schemas.microsoft.com/office/powerpoint/2010/main" val="4178189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1260</Words>
  <Application>Microsoft Office PowerPoint</Application>
  <PresentationFormat>On-screen Show (4:3)</PresentationFormat>
  <Paragraphs>107</Paragraphs>
  <Slides>21</Slides>
  <Notes>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1_Office Theme</vt:lpstr>
      <vt:lpstr>PRESENTATION ON CO-CURRICULUM</vt:lpstr>
      <vt:lpstr>Introduction </vt:lpstr>
      <vt:lpstr>AIM </vt:lpstr>
      <vt:lpstr>Objectives  </vt:lpstr>
      <vt:lpstr>About the activity – Cub Scout sport outing </vt:lpstr>
      <vt:lpstr>PowerPoint Presentation</vt:lpstr>
      <vt:lpstr>PowerPoint Presentation</vt:lpstr>
      <vt:lpstr>PowerPoint Presentation</vt:lpstr>
      <vt:lpstr>PowerPoint Presentation</vt:lpstr>
      <vt:lpstr>PowerPoint Presentation</vt:lpstr>
      <vt:lpstr>Shotball </vt:lpstr>
      <vt:lpstr>PowerPoint Presentation</vt:lpstr>
      <vt:lpstr>Sightless soccer </vt:lpstr>
      <vt:lpstr>Sightless soccer</vt:lpstr>
      <vt:lpstr>PowerPoint Presentation</vt:lpstr>
      <vt:lpstr>PowerPoint Presentation</vt:lpstr>
      <vt:lpstr> </vt:lpstr>
      <vt:lpstr>PowerPoint Presentation</vt:lpstr>
      <vt:lpstr>Net divers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azeez</dc:creator>
  <cp:lastModifiedBy>user</cp:lastModifiedBy>
  <cp:revision>61</cp:revision>
  <dcterms:created xsi:type="dcterms:W3CDTF">2011-07-15T14:50:31Z</dcterms:created>
  <dcterms:modified xsi:type="dcterms:W3CDTF">2014-03-14T20:05:45Z</dcterms:modified>
</cp:coreProperties>
</file>